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2" r:id="rId3"/>
    <p:sldId id="303" r:id="rId4"/>
    <p:sldId id="311" r:id="rId5"/>
    <p:sldId id="268" r:id="rId6"/>
    <p:sldId id="306" r:id="rId7"/>
    <p:sldId id="293" r:id="rId8"/>
    <p:sldId id="292" r:id="rId9"/>
    <p:sldId id="301" r:id="rId10"/>
    <p:sldId id="313" r:id="rId11"/>
    <p:sldId id="312" r:id="rId12"/>
    <p:sldId id="291" r:id="rId13"/>
    <p:sldId id="290" r:id="rId14"/>
    <p:sldId id="286" r:id="rId15"/>
    <p:sldId id="314" r:id="rId16"/>
    <p:sldId id="267" r:id="rId17"/>
    <p:sldId id="309" r:id="rId18"/>
    <p:sldId id="274" r:id="rId19"/>
    <p:sldId id="275" r:id="rId20"/>
    <p:sldId id="31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373"/>
    <a:srgbClr val="ECECEC"/>
    <a:srgbClr val="B7F5FB"/>
    <a:srgbClr val="D9D9D9"/>
    <a:srgbClr val="21AFAC"/>
    <a:srgbClr val="A0D4C9"/>
    <a:srgbClr val="83C7B8"/>
    <a:srgbClr val="87D1CF"/>
    <a:srgbClr val="23BBB7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val>
            <c:numRef>
              <c:f>'[Диаграмма в Microsoft PowerPoint]Лист1'!$B$2:$B$3</c:f>
              <c:numCache>
                <c:formatCode>#,##0_ ;\-#,##0\ </c:formatCode>
                <c:ptCount val="2"/>
                <c:pt idx="0">
                  <c:v>6256</c:v>
                </c:pt>
                <c:pt idx="1">
                  <c:v>1473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</c:dPt>
          <c:val>
            <c:numRef>
              <c:f>'[Диаграмма в Microsoft PowerPoint]Лист1'!$B$2:$B$3</c:f>
              <c:numCache>
                <c:formatCode>#,##0_ ;\-#,##0\ </c:formatCode>
                <c:ptCount val="2"/>
                <c:pt idx="0">
                  <c:v>6256</c:v>
                </c:pt>
                <c:pt idx="1">
                  <c:v>1473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  <c:holeSize val="9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PowerPoint]Лист1'!$A$2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PowerPoint]Лист1'!$B$1:$G$1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'[Диаграмма в Microsoft PowerPoint]Лист1'!$B$2:$G$2</c:f>
              <c:numCache>
                <c:formatCode>#,##0.0</c:formatCode>
                <c:ptCount val="6"/>
                <c:pt idx="0">
                  <c:v>7220</c:v>
                </c:pt>
                <c:pt idx="1">
                  <c:v>1908.2</c:v>
                </c:pt>
                <c:pt idx="2">
                  <c:v>1908.2</c:v>
                </c:pt>
                <c:pt idx="3">
                  <c:v>1908.2</c:v>
                </c:pt>
                <c:pt idx="4">
                  <c:v>1908.2</c:v>
                </c:pt>
                <c:pt idx="5">
                  <c:v>2970.5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PowerPoint]Лист1'!$A$3</c:f>
              <c:strCache>
                <c:ptCount val="1"/>
                <c:pt idx="0">
                  <c:v>муниципальные ценные бумаги</c:v>
                </c:pt>
              </c:strCache>
            </c:strRef>
          </c:tx>
          <c:invertIfNegative val="0"/>
          <c:dLbls>
            <c:delete val="1"/>
          </c:dLbls>
          <c:cat>
            <c:strRef>
              <c:f>'[Диаграмма в Microsoft PowerPoint]Лист1'!$B$1:$G$1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'[Диаграмма в Microsoft PowerPoint]Лист1'!$B$3:$G$3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PowerPoint]Лист1'!$A$4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PowerPoint]Лист1'!$B$1:$G$1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'[Диаграмма в Microsoft PowerPoint]Лист1'!$B$4:$G$4</c:f>
              <c:numCache>
                <c:formatCode>#,##0.0</c:formatCode>
                <c:ptCount val="6"/>
                <c:pt idx="0">
                  <c:v>0</c:v>
                </c:pt>
                <c:pt idx="1">
                  <c:v>5311.8</c:v>
                </c:pt>
                <c:pt idx="2">
                  <c:v>5311.8</c:v>
                </c:pt>
                <c:pt idx="3">
                  <c:v>5311.8</c:v>
                </c:pt>
                <c:pt idx="4">
                  <c:v>5311.8</c:v>
                </c:pt>
                <c:pt idx="5">
                  <c:v>4249.5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100"/>
        <c:axId val="161375624"/>
        <c:axId val="161380112"/>
      </c:barChart>
      <c:catAx>
        <c:axId val="161375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380112"/>
        <c:crosses val="autoZero"/>
        <c:auto val="1"/>
        <c:lblAlgn val="ctr"/>
        <c:lblOffset val="100"/>
        <c:noMultiLvlLbl val="0"/>
      </c:catAx>
      <c:valAx>
        <c:axId val="1613801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1375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393C5-CB2B-4428-BE72-1B78365663E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7CF4C5-4A56-4FCA-A746-EAAA85CCC4F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человеческого капитала</a:t>
          </a:r>
          <a:b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программ – 16 578,7 млн. руб.</a:t>
          </a:r>
          <a:endParaRPr lang="ru-RU" sz="2000" b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BE49D-F1F2-4353-86AA-B6EB566A2793}" type="parTrans" cxnId="{63A90C71-713F-4A0F-BEAF-42124CF1D5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0479C-844A-4C0B-907B-063A48EFC2E2}" type="sibTrans" cxnId="{63A90C71-713F-4A0F-BEAF-42124CF1D5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75AC8-DB50-4C57-BD70-F5AC8DCBEFA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инновационной экономики</a:t>
          </a:r>
          <a:b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программы – 7,8 млн. руб.</a:t>
          </a:r>
          <a:endParaRPr lang="ru-RU" sz="2000" b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F623C-984B-40A4-9E57-33D787AA2622}" type="parTrans" cxnId="{EBCF0446-585D-4553-8CD1-1401EF3C54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6C4CB-9AEC-4368-AA6C-6072319DF5B7}" type="sibTrans" cxnId="{EBCF0446-585D-4553-8CD1-1401EF3C54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1C529-A4D9-4459-93FB-C57EF942A85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местного самоуправления</a:t>
          </a:r>
          <a:b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программа – 102,4 млн. руб.</a:t>
          </a:r>
          <a:endParaRPr lang="ru-RU" sz="2000" b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F798B-CB7C-4EBD-9A9B-0B5F2ADBE69B}" type="parTrans" cxnId="{1FCD4A09-3A46-481F-80E7-70482C244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F2858-0F77-4E81-8192-CEF6D95AB957}" type="sibTrans" cxnId="{1FCD4A09-3A46-481F-80E7-70482C244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BD375-78E6-499A-A2BC-97753FE1D0BC}">
      <dgm:prSet custT="1"/>
      <dgm:spPr>
        <a:solidFill>
          <a:schemeClr val="tx1"/>
        </a:solidFill>
      </dgm:spPr>
      <dgm:t>
        <a:bodyPr/>
        <a:lstStyle/>
        <a:p>
          <a:r>
            <a:rPr lang="ru-RU" sz="23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городской среды</a:t>
          </a:r>
          <a: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программ – 13 949,9 млн. руб.</a:t>
          </a:r>
          <a:endParaRPr lang="ru-RU" sz="2000" b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801E2-082C-4073-8FB2-430E2949363F}" type="parTrans" cxnId="{E956EFB2-4EA8-4050-98A5-73653616BB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274F2-CCEA-46B6-BE75-8753932FEAE8}" type="sibTrans" cxnId="{E956EFB2-4EA8-4050-98A5-73653616BB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1E933-ED4A-4540-B3BD-A2812DD85661}" type="pres">
      <dgm:prSet presAssocID="{218393C5-CB2B-4428-BE72-1B78365663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23FB8-A583-40D0-925C-DE99A4D8AA2B}" type="pres">
      <dgm:prSet presAssocID="{237CF4C5-4A56-4FCA-A746-EAAA85CCC4FF}" presName="comp" presStyleCnt="0"/>
      <dgm:spPr/>
    </dgm:pt>
    <dgm:pt modelId="{E7736973-BA28-402C-B402-A2D38953B6F9}" type="pres">
      <dgm:prSet presAssocID="{237CF4C5-4A56-4FCA-A746-EAAA85CCC4FF}" presName="box" presStyleLbl="node1" presStyleIdx="0" presStyleCnt="4"/>
      <dgm:spPr/>
      <dgm:t>
        <a:bodyPr/>
        <a:lstStyle/>
        <a:p>
          <a:endParaRPr lang="ru-RU"/>
        </a:p>
      </dgm:t>
    </dgm:pt>
    <dgm:pt modelId="{AEF2FE11-81F0-4825-8DBD-5111EE186623}" type="pres">
      <dgm:prSet presAssocID="{237CF4C5-4A56-4FCA-A746-EAAA85CCC4FF}" presName="img" presStyleLbl="fgImgPlace1" presStyleIdx="0" presStyleCnt="4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E2F2EE81-BED4-4DDE-A8EA-FF53F27D40C2}" type="pres">
      <dgm:prSet presAssocID="{237CF4C5-4A56-4FCA-A746-EAAA85CCC4F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31E0A-DE3E-41C7-9D62-C01E1D8AAC20}" type="pres">
      <dgm:prSet presAssocID="{7A40479C-844A-4C0B-907B-063A48EFC2E2}" presName="spacer" presStyleCnt="0"/>
      <dgm:spPr/>
    </dgm:pt>
    <dgm:pt modelId="{377E62A0-25F3-4B96-8EAF-8FDC63E3CF82}" type="pres">
      <dgm:prSet presAssocID="{8AFBD375-78E6-499A-A2BC-97753FE1D0BC}" presName="comp" presStyleCnt="0"/>
      <dgm:spPr/>
    </dgm:pt>
    <dgm:pt modelId="{82814433-735B-4D26-8EB9-EE693B262486}" type="pres">
      <dgm:prSet presAssocID="{8AFBD375-78E6-499A-A2BC-97753FE1D0BC}" presName="box" presStyleLbl="node1" presStyleIdx="1" presStyleCnt="4"/>
      <dgm:spPr/>
      <dgm:t>
        <a:bodyPr/>
        <a:lstStyle/>
        <a:p>
          <a:endParaRPr lang="ru-RU"/>
        </a:p>
      </dgm:t>
    </dgm:pt>
    <dgm:pt modelId="{C8DF2379-6D73-4468-90A1-C6A92E9EA309}" type="pres">
      <dgm:prSet presAssocID="{8AFBD375-78E6-499A-A2BC-97753FE1D0BC}" presName="img" presStyleLbl="fgImgPlace1" presStyleIdx="1" presStyleCnt="4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CB92CB8A-F778-4793-9DBE-E5D3D0ACCD1B}" type="pres">
      <dgm:prSet presAssocID="{8AFBD375-78E6-499A-A2BC-97753FE1D0B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BE7BE-4CBB-462D-A990-1C7C0CA8FFC1}" type="pres">
      <dgm:prSet presAssocID="{91F274F2-CCEA-46B6-BE75-8753932FEAE8}" presName="spacer" presStyleCnt="0"/>
      <dgm:spPr/>
    </dgm:pt>
    <dgm:pt modelId="{777FA099-F50A-45FD-AC01-67EB71DA2F35}" type="pres">
      <dgm:prSet presAssocID="{63375AC8-DB50-4C57-BD70-F5AC8DCBEFAF}" presName="comp" presStyleCnt="0"/>
      <dgm:spPr/>
    </dgm:pt>
    <dgm:pt modelId="{952BAAE8-EBA7-4448-B440-E10310DA942E}" type="pres">
      <dgm:prSet presAssocID="{63375AC8-DB50-4C57-BD70-F5AC8DCBEFAF}" presName="box" presStyleLbl="node1" presStyleIdx="2" presStyleCnt="4"/>
      <dgm:spPr/>
      <dgm:t>
        <a:bodyPr/>
        <a:lstStyle/>
        <a:p>
          <a:endParaRPr lang="ru-RU"/>
        </a:p>
      </dgm:t>
    </dgm:pt>
    <dgm:pt modelId="{823C318A-5E0F-4703-9947-B2BAABF8B7C2}" type="pres">
      <dgm:prSet presAssocID="{63375AC8-DB50-4C57-BD70-F5AC8DCBEFAF}" presName="img" presStyleLbl="fgImgPlace1" presStyleIdx="2" presStyleCnt="4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4E0F2A12-182B-4C92-9D6A-D7646B49059D}" type="pres">
      <dgm:prSet presAssocID="{63375AC8-DB50-4C57-BD70-F5AC8DCBEFA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B8778-B599-4081-9B76-38955C393AB1}" type="pres">
      <dgm:prSet presAssocID="{6466C4CB-9AEC-4368-AA6C-6072319DF5B7}" presName="spacer" presStyleCnt="0"/>
      <dgm:spPr/>
    </dgm:pt>
    <dgm:pt modelId="{B4ECDDD9-FE20-4100-8727-CB32ED403339}" type="pres">
      <dgm:prSet presAssocID="{AEE1C529-A4D9-4459-93FB-C57EF942A854}" presName="comp" presStyleCnt="0"/>
      <dgm:spPr/>
    </dgm:pt>
    <dgm:pt modelId="{1F4635DC-8EAB-4EB3-A8E7-287EAAA81638}" type="pres">
      <dgm:prSet presAssocID="{AEE1C529-A4D9-4459-93FB-C57EF942A854}" presName="box" presStyleLbl="node1" presStyleIdx="3" presStyleCnt="4"/>
      <dgm:spPr/>
      <dgm:t>
        <a:bodyPr/>
        <a:lstStyle/>
        <a:p>
          <a:endParaRPr lang="ru-RU"/>
        </a:p>
      </dgm:t>
    </dgm:pt>
    <dgm:pt modelId="{E7A6F931-9E8B-4FAD-BF27-E594720243C3}" type="pres">
      <dgm:prSet presAssocID="{AEE1C529-A4D9-4459-93FB-C57EF942A854}" presName="img" presStyleLbl="fgImgPlace1" presStyleIdx="3" presStyleCnt="4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76E0EF2D-E135-4E76-BAE5-E9F85FF37619}" type="pres">
      <dgm:prSet presAssocID="{AEE1C529-A4D9-4459-93FB-C57EF942A85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05FDB-8488-49B2-B0F7-FA34155E888D}" type="presOf" srcId="{8AFBD375-78E6-499A-A2BC-97753FE1D0BC}" destId="{82814433-735B-4D26-8EB9-EE693B262486}" srcOrd="0" destOrd="0" presId="urn:microsoft.com/office/officeart/2005/8/layout/vList4"/>
    <dgm:cxn modelId="{1FCD4A09-3A46-481F-80E7-70482C24474A}" srcId="{218393C5-CB2B-4428-BE72-1B78365663E9}" destId="{AEE1C529-A4D9-4459-93FB-C57EF942A854}" srcOrd="3" destOrd="0" parTransId="{3B5F798B-CB7C-4EBD-9A9B-0B5F2ADBE69B}" sibTransId="{F0DF2858-0F77-4E81-8192-CEF6D95AB957}"/>
    <dgm:cxn modelId="{D639A8C4-1A9D-4B0B-9C34-00E9F39BD9A8}" type="presOf" srcId="{8AFBD375-78E6-499A-A2BC-97753FE1D0BC}" destId="{CB92CB8A-F778-4793-9DBE-E5D3D0ACCD1B}" srcOrd="1" destOrd="0" presId="urn:microsoft.com/office/officeart/2005/8/layout/vList4"/>
    <dgm:cxn modelId="{63A90C71-713F-4A0F-BEAF-42124CF1D5D7}" srcId="{218393C5-CB2B-4428-BE72-1B78365663E9}" destId="{237CF4C5-4A56-4FCA-A746-EAAA85CCC4FF}" srcOrd="0" destOrd="0" parTransId="{513BE49D-F1F2-4353-86AA-B6EB566A2793}" sibTransId="{7A40479C-844A-4C0B-907B-063A48EFC2E2}"/>
    <dgm:cxn modelId="{F99B8E5E-ADDD-4532-BE7B-26F7BA647E26}" type="presOf" srcId="{AEE1C529-A4D9-4459-93FB-C57EF942A854}" destId="{76E0EF2D-E135-4E76-BAE5-E9F85FF37619}" srcOrd="1" destOrd="0" presId="urn:microsoft.com/office/officeart/2005/8/layout/vList4"/>
    <dgm:cxn modelId="{E956EFB2-4EA8-4050-98A5-73653616BBF9}" srcId="{218393C5-CB2B-4428-BE72-1B78365663E9}" destId="{8AFBD375-78E6-499A-A2BC-97753FE1D0BC}" srcOrd="1" destOrd="0" parTransId="{02D801E2-082C-4073-8FB2-430E2949363F}" sibTransId="{91F274F2-CCEA-46B6-BE75-8753932FEAE8}"/>
    <dgm:cxn modelId="{0E55E358-5E2E-40CD-A647-1556BDFA11EF}" type="presOf" srcId="{AEE1C529-A4D9-4459-93FB-C57EF942A854}" destId="{1F4635DC-8EAB-4EB3-A8E7-287EAAA81638}" srcOrd="0" destOrd="0" presId="urn:microsoft.com/office/officeart/2005/8/layout/vList4"/>
    <dgm:cxn modelId="{6A48929C-401C-44AC-A4AD-9070CDABAB4A}" type="presOf" srcId="{63375AC8-DB50-4C57-BD70-F5AC8DCBEFAF}" destId="{952BAAE8-EBA7-4448-B440-E10310DA942E}" srcOrd="0" destOrd="0" presId="urn:microsoft.com/office/officeart/2005/8/layout/vList4"/>
    <dgm:cxn modelId="{A998F1BD-03A0-4842-AB98-2123130BCF45}" type="presOf" srcId="{237CF4C5-4A56-4FCA-A746-EAAA85CCC4FF}" destId="{E2F2EE81-BED4-4DDE-A8EA-FF53F27D40C2}" srcOrd="1" destOrd="0" presId="urn:microsoft.com/office/officeart/2005/8/layout/vList4"/>
    <dgm:cxn modelId="{1631497B-F34B-4757-B3F6-6C08235C1DFF}" type="presOf" srcId="{63375AC8-DB50-4C57-BD70-F5AC8DCBEFAF}" destId="{4E0F2A12-182B-4C92-9D6A-D7646B49059D}" srcOrd="1" destOrd="0" presId="urn:microsoft.com/office/officeart/2005/8/layout/vList4"/>
    <dgm:cxn modelId="{12FA7A9F-94FC-4B29-A464-9962EA9EC867}" type="presOf" srcId="{237CF4C5-4A56-4FCA-A746-EAAA85CCC4FF}" destId="{E7736973-BA28-402C-B402-A2D38953B6F9}" srcOrd="0" destOrd="0" presId="urn:microsoft.com/office/officeart/2005/8/layout/vList4"/>
    <dgm:cxn modelId="{DFCA3382-415E-474F-B879-087617855E88}" type="presOf" srcId="{218393C5-CB2B-4428-BE72-1B78365663E9}" destId="{B101E933-ED4A-4540-B3BD-A2812DD85661}" srcOrd="0" destOrd="0" presId="urn:microsoft.com/office/officeart/2005/8/layout/vList4"/>
    <dgm:cxn modelId="{EBCF0446-585D-4553-8CD1-1401EF3C54AD}" srcId="{218393C5-CB2B-4428-BE72-1B78365663E9}" destId="{63375AC8-DB50-4C57-BD70-F5AC8DCBEFAF}" srcOrd="2" destOrd="0" parTransId="{386F623C-984B-40A4-9E57-33D787AA2622}" sibTransId="{6466C4CB-9AEC-4368-AA6C-6072319DF5B7}"/>
    <dgm:cxn modelId="{AFA9F1EC-DBC9-41FB-A64F-14849BB5BFDB}" type="presParOf" srcId="{B101E933-ED4A-4540-B3BD-A2812DD85661}" destId="{7D323FB8-A583-40D0-925C-DE99A4D8AA2B}" srcOrd="0" destOrd="0" presId="urn:microsoft.com/office/officeart/2005/8/layout/vList4"/>
    <dgm:cxn modelId="{B7D341A9-72F4-4AE3-BE60-D22ED2574A6F}" type="presParOf" srcId="{7D323FB8-A583-40D0-925C-DE99A4D8AA2B}" destId="{E7736973-BA28-402C-B402-A2D38953B6F9}" srcOrd="0" destOrd="0" presId="urn:microsoft.com/office/officeart/2005/8/layout/vList4"/>
    <dgm:cxn modelId="{72E7DE9C-820E-4F25-8689-AA0894205DF0}" type="presParOf" srcId="{7D323FB8-A583-40D0-925C-DE99A4D8AA2B}" destId="{AEF2FE11-81F0-4825-8DBD-5111EE186623}" srcOrd="1" destOrd="0" presId="urn:microsoft.com/office/officeart/2005/8/layout/vList4"/>
    <dgm:cxn modelId="{C97C6AC6-9E90-40E9-A740-6FEE6FB651EA}" type="presParOf" srcId="{7D323FB8-A583-40D0-925C-DE99A4D8AA2B}" destId="{E2F2EE81-BED4-4DDE-A8EA-FF53F27D40C2}" srcOrd="2" destOrd="0" presId="urn:microsoft.com/office/officeart/2005/8/layout/vList4"/>
    <dgm:cxn modelId="{90A7ED0D-3CF9-49EB-9FA3-440C8D40F5E4}" type="presParOf" srcId="{B101E933-ED4A-4540-B3BD-A2812DD85661}" destId="{23231E0A-DE3E-41C7-9D62-C01E1D8AAC20}" srcOrd="1" destOrd="0" presId="urn:microsoft.com/office/officeart/2005/8/layout/vList4"/>
    <dgm:cxn modelId="{86B70073-09EB-4FEB-88FD-1DC94103E8C1}" type="presParOf" srcId="{B101E933-ED4A-4540-B3BD-A2812DD85661}" destId="{377E62A0-25F3-4B96-8EAF-8FDC63E3CF82}" srcOrd="2" destOrd="0" presId="urn:microsoft.com/office/officeart/2005/8/layout/vList4"/>
    <dgm:cxn modelId="{2757B436-24FC-4AB8-9566-94C5798B877D}" type="presParOf" srcId="{377E62A0-25F3-4B96-8EAF-8FDC63E3CF82}" destId="{82814433-735B-4D26-8EB9-EE693B262486}" srcOrd="0" destOrd="0" presId="urn:microsoft.com/office/officeart/2005/8/layout/vList4"/>
    <dgm:cxn modelId="{A71DF7C1-F43A-4DF3-8611-D72D06E7C788}" type="presParOf" srcId="{377E62A0-25F3-4B96-8EAF-8FDC63E3CF82}" destId="{C8DF2379-6D73-4468-90A1-C6A92E9EA309}" srcOrd="1" destOrd="0" presId="urn:microsoft.com/office/officeart/2005/8/layout/vList4"/>
    <dgm:cxn modelId="{D74B797C-1856-4671-9F27-DEA2C6F23167}" type="presParOf" srcId="{377E62A0-25F3-4B96-8EAF-8FDC63E3CF82}" destId="{CB92CB8A-F778-4793-9DBE-E5D3D0ACCD1B}" srcOrd="2" destOrd="0" presId="urn:microsoft.com/office/officeart/2005/8/layout/vList4"/>
    <dgm:cxn modelId="{DA0E0AB3-E813-4274-BFE2-5A519A846074}" type="presParOf" srcId="{B101E933-ED4A-4540-B3BD-A2812DD85661}" destId="{C88BE7BE-4CBB-462D-A990-1C7C0CA8FFC1}" srcOrd="3" destOrd="0" presId="urn:microsoft.com/office/officeart/2005/8/layout/vList4"/>
    <dgm:cxn modelId="{F04DEE04-DFFF-4B91-8B11-922B60FCACB4}" type="presParOf" srcId="{B101E933-ED4A-4540-B3BD-A2812DD85661}" destId="{777FA099-F50A-45FD-AC01-67EB71DA2F35}" srcOrd="4" destOrd="0" presId="urn:microsoft.com/office/officeart/2005/8/layout/vList4"/>
    <dgm:cxn modelId="{D8C0B51A-C222-4BBD-94EC-4B8D9532D297}" type="presParOf" srcId="{777FA099-F50A-45FD-AC01-67EB71DA2F35}" destId="{952BAAE8-EBA7-4448-B440-E10310DA942E}" srcOrd="0" destOrd="0" presId="urn:microsoft.com/office/officeart/2005/8/layout/vList4"/>
    <dgm:cxn modelId="{B7F0259E-804A-43A8-AA3A-8575412F5B3A}" type="presParOf" srcId="{777FA099-F50A-45FD-AC01-67EB71DA2F35}" destId="{823C318A-5E0F-4703-9947-B2BAABF8B7C2}" srcOrd="1" destOrd="0" presId="urn:microsoft.com/office/officeart/2005/8/layout/vList4"/>
    <dgm:cxn modelId="{D1563545-BA0B-4131-8AB6-A0EC3683249A}" type="presParOf" srcId="{777FA099-F50A-45FD-AC01-67EB71DA2F35}" destId="{4E0F2A12-182B-4C92-9D6A-D7646B49059D}" srcOrd="2" destOrd="0" presId="urn:microsoft.com/office/officeart/2005/8/layout/vList4"/>
    <dgm:cxn modelId="{9CB61C76-FB9F-40FF-88BB-7139BDECFE5E}" type="presParOf" srcId="{B101E933-ED4A-4540-B3BD-A2812DD85661}" destId="{D11B8778-B599-4081-9B76-38955C393AB1}" srcOrd="5" destOrd="0" presId="urn:microsoft.com/office/officeart/2005/8/layout/vList4"/>
    <dgm:cxn modelId="{8C92DECE-DB28-4FE1-AAD5-8FC07C9CA5AA}" type="presParOf" srcId="{B101E933-ED4A-4540-B3BD-A2812DD85661}" destId="{B4ECDDD9-FE20-4100-8727-CB32ED403339}" srcOrd="6" destOrd="0" presId="urn:microsoft.com/office/officeart/2005/8/layout/vList4"/>
    <dgm:cxn modelId="{EA9D9461-3B78-4175-9546-CE1F4A27CE0E}" type="presParOf" srcId="{B4ECDDD9-FE20-4100-8727-CB32ED403339}" destId="{1F4635DC-8EAB-4EB3-A8E7-287EAAA81638}" srcOrd="0" destOrd="0" presId="urn:microsoft.com/office/officeart/2005/8/layout/vList4"/>
    <dgm:cxn modelId="{3B9EBAAD-0C83-43F3-A7E2-BDE4B943DDD7}" type="presParOf" srcId="{B4ECDDD9-FE20-4100-8727-CB32ED403339}" destId="{E7A6F931-9E8B-4FAD-BF27-E594720243C3}" srcOrd="1" destOrd="0" presId="urn:microsoft.com/office/officeart/2005/8/layout/vList4"/>
    <dgm:cxn modelId="{24347AF6-D26B-4573-AC35-B0DA57D78789}" type="presParOf" srcId="{B4ECDDD9-FE20-4100-8727-CB32ED403339}" destId="{76E0EF2D-E135-4E76-BAE5-E9F85FF37619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3" y="15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48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7" y="9000"/>
            <a:ext cx="5186363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7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8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7" y="3519000"/>
            <a:ext cx="5186363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3" y="3798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48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1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3" y="2303469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5" y="2303469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7" y="2303469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3" y="4058169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13" y="4058169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3" y="4058169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5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3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3" y="49500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3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365129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49" y="-575"/>
            <a:ext cx="5186363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5" y="36075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3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0.png"/><Relationship Id="rId3" Type="http://schemas.microsoft.com/office/2007/relationships/hdphoto" Target="../media/hdphoto5.wdp"/><Relationship Id="rId21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microsoft.com/office/2007/relationships/hdphoto" Target="../media/hdphoto9.wdp"/><Relationship Id="rId2" Type="http://schemas.openxmlformats.org/officeDocument/2006/relationships/image" Target="../media/image14.pn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microsoft.com/office/2007/relationships/hdphoto" Target="../media/hdphoto10.wdp"/><Relationship Id="rId22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26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5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24" Type="http://schemas.microsoft.com/office/2007/relationships/hdphoto" Target="../media/hdphoto1.wdp"/><Relationship Id="rId5" Type="http://schemas.openxmlformats.org/officeDocument/2006/relationships/diagramColors" Target="../diagrams/colors1.xml"/><Relationship Id="rId23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1.wdp"/><Relationship Id="rId22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.jpeg"/><Relationship Id="rId26" Type="http://schemas.openxmlformats.org/officeDocument/2006/relationships/image" Target="../media/image32.png"/><Relationship Id="rId21" Type="http://schemas.openxmlformats.org/officeDocument/2006/relationships/image" Target="../media/image30.jpeg"/><Relationship Id="rId17" Type="http://schemas.openxmlformats.org/officeDocument/2006/relationships/image" Target="../media/image27.jpeg"/><Relationship Id="rId25" Type="http://schemas.microsoft.com/office/2007/relationships/hdphoto" Target="../media/hdphoto1.wdp"/><Relationship Id="rId2" Type="http://schemas.openxmlformats.org/officeDocument/2006/relationships/image" Target="../media/image25.png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9.xml"/><Relationship Id="rId24" Type="http://schemas.openxmlformats.org/officeDocument/2006/relationships/image" Target="../media/image4.png"/><Relationship Id="rId15" Type="http://schemas.openxmlformats.org/officeDocument/2006/relationships/image" Target="../media/image26.png"/><Relationship Id="rId23" Type="http://schemas.microsoft.com/office/2007/relationships/hdphoto" Target="../media/hdphoto14.wdp"/><Relationship Id="rId19" Type="http://schemas.openxmlformats.org/officeDocument/2006/relationships/image" Target="../media/image29.png"/><Relationship Id="rId14" Type="http://schemas.openxmlformats.org/officeDocument/2006/relationships/image" Target="../media/image141.svg"/><Relationship Id="rId2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1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microsoft.com/office/2007/relationships/hdphoto" Target="../media/hdphoto15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109.svg"/><Relationship Id="rId7" Type="http://schemas.openxmlformats.org/officeDocument/2006/relationships/image" Target="../media/image37.png"/><Relationship Id="rId12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1.svg"/><Relationship Id="rId11" Type="http://schemas.openxmlformats.org/officeDocument/2006/relationships/image" Target="../media/image4.png"/><Relationship Id="rId5" Type="http://schemas.microsoft.com/office/2007/relationships/hdphoto" Target="../media/hdphoto17.wdp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3" Type="http://schemas.microsoft.com/office/2007/relationships/hdphoto" Target="../media/hdphoto1.wdp"/><Relationship Id="rId12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5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26.svg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microsoft.com/office/2007/relationships/hdphoto" Target="../media/hdphoto20.wdp"/><Relationship Id="rId3" Type="http://schemas.microsoft.com/office/2007/relationships/hdphoto" Target="../media/hdphoto18.wdp"/><Relationship Id="rId7" Type="http://schemas.microsoft.com/office/2007/relationships/hdphoto" Target="../media/hdphoto17.wdp"/><Relationship Id="rId12" Type="http://schemas.microsoft.com/office/2007/relationships/hdphoto" Target="../media/hdphoto19.wdp"/><Relationship Id="rId17" Type="http://schemas.openxmlformats.org/officeDocument/2006/relationships/image" Target="../media/image53.png"/><Relationship Id="rId2" Type="http://schemas.openxmlformats.org/officeDocument/2006/relationships/image" Target="../media/image48.pn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50.png"/><Relationship Id="rId5" Type="http://schemas.openxmlformats.org/officeDocument/2006/relationships/image" Target="../media/image109.svg"/><Relationship Id="rId15" Type="http://schemas.openxmlformats.org/officeDocument/2006/relationships/image" Target="../media/image51.jpe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111.sv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mailto:post@depfin.volgadmin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210891" y="5843992"/>
            <a:ext cx="920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 Волгограда</a:t>
            </a:r>
          </a:p>
        </p:txBody>
      </p:sp>
      <p:pic>
        <p:nvPicPr>
          <p:cNvPr id="9" name="Picture 2" descr="C:\Users\nebiross.CIC\Desktop\Coat_of_Arms_of_Volgogr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97" y="234000"/>
            <a:ext cx="680476" cy="7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65" y="5172643"/>
            <a:ext cx="2683263" cy="1609959"/>
          </a:xfrm>
          <a:prstGeom prst="rect">
            <a:avLst/>
          </a:prstGeom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91002" y="1513733"/>
            <a:ext cx="9585001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на 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1182506" y="364418"/>
            <a:ext cx="589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9"/>
          <p:cNvSpPr/>
          <p:nvPr/>
        </p:nvSpPr>
        <p:spPr>
          <a:xfrm>
            <a:off x="7395212" y="3114000"/>
            <a:ext cx="1677353" cy="32455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ounded Rectangle 9"/>
          <p:cNvSpPr/>
          <p:nvPr/>
        </p:nvSpPr>
        <p:spPr>
          <a:xfrm>
            <a:off x="9335369" y="2484000"/>
            <a:ext cx="1677353" cy="38755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Rounded Rectangle 9"/>
          <p:cNvSpPr/>
          <p:nvPr/>
        </p:nvSpPr>
        <p:spPr>
          <a:xfrm>
            <a:off x="5511000" y="3969000"/>
            <a:ext cx="1677353" cy="23613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ounded Rectangle 9"/>
          <p:cNvSpPr/>
          <p:nvPr/>
        </p:nvSpPr>
        <p:spPr>
          <a:xfrm>
            <a:off x="3563647" y="3474000"/>
            <a:ext cx="1677353" cy="28563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5" name="Прямоугольник 4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gray">
          <a:xfrm>
            <a:off x="3142488" y="864000"/>
            <a:ext cx="875851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87034" y="687030"/>
            <a:ext cx="1024781" cy="941970"/>
            <a:chOff x="-218255" y="579327"/>
            <a:chExt cx="1024781" cy="94197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Rectangle 3"/>
          <p:cNvSpPr/>
          <p:nvPr/>
        </p:nvSpPr>
        <p:spPr>
          <a:xfrm>
            <a:off x="2799424" y="6347205"/>
            <a:ext cx="9191576" cy="32179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722741" y="2238233"/>
            <a:ext cx="1368152" cy="4018198"/>
            <a:chOff x="1065475" y="2238233"/>
            <a:chExt cx="1368152" cy="4018198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065475" y="2238233"/>
              <a:ext cx="1368152" cy="4018198"/>
              <a:chOff x="1065475" y="2238233"/>
              <a:chExt cx="1368152" cy="4018198"/>
            </a:xfrm>
            <a:grpFill/>
          </p:grpSpPr>
          <p:cxnSp>
            <p:nvCxnSpPr>
              <p:cNvPr id="14" name="Straight Connector 8"/>
              <p:cNvCxnSpPr>
                <a:stCxn id="15" idx="0"/>
              </p:cNvCxnSpPr>
              <p:nvPr/>
            </p:nvCxnSpPr>
            <p:spPr>
              <a:xfrm flipV="1">
                <a:off x="1749551" y="2238233"/>
                <a:ext cx="0" cy="137422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9"/>
              <p:cNvSpPr/>
              <p:nvPr/>
            </p:nvSpPr>
            <p:spPr>
              <a:xfrm>
                <a:off x="1065475" y="3612457"/>
                <a:ext cx="1368152" cy="264397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74866" y="4976950"/>
              <a:ext cx="1349369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endPara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46939" y="2238233"/>
            <a:ext cx="1376923" cy="4018199"/>
            <a:chOff x="4077355" y="2238233"/>
            <a:chExt cx="1376923" cy="4018199"/>
          </a:xfrm>
          <a:solidFill>
            <a:schemeClr val="bg1"/>
          </a:solidFill>
        </p:grpSpPr>
        <p:grpSp>
          <p:nvGrpSpPr>
            <p:cNvPr id="17" name="Group 137"/>
            <p:cNvGrpSpPr/>
            <p:nvPr/>
          </p:nvGrpSpPr>
          <p:grpSpPr>
            <a:xfrm>
              <a:off x="4086126" y="2238233"/>
              <a:ext cx="1368152" cy="4018199"/>
              <a:chOff x="1074408" y="1353217"/>
              <a:chExt cx="214311" cy="1780505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9" name="Straight Connector 5"/>
              <p:cNvCxnSpPr/>
              <p:nvPr/>
            </p:nvCxnSpPr>
            <p:spPr>
              <a:xfrm flipV="1">
                <a:off x="1181564" y="1353217"/>
                <a:ext cx="0" cy="83753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6"/>
              <p:cNvSpPr/>
              <p:nvPr/>
            </p:nvSpPr>
            <p:spPr>
              <a:xfrm>
                <a:off x="1074408" y="2190750"/>
                <a:ext cx="214311" cy="9429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077355" y="4980847"/>
              <a:ext cx="1349369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533263" y="2157093"/>
            <a:ext cx="1368152" cy="4099339"/>
            <a:chOff x="7038454" y="2157093"/>
            <a:chExt cx="1368152" cy="4099339"/>
          </a:xfrm>
          <a:solidFill>
            <a:schemeClr val="bg1"/>
          </a:solidFill>
        </p:grpSpPr>
        <p:grpSp>
          <p:nvGrpSpPr>
            <p:cNvPr id="22" name="Group 142"/>
            <p:cNvGrpSpPr/>
            <p:nvPr/>
          </p:nvGrpSpPr>
          <p:grpSpPr>
            <a:xfrm>
              <a:off x="7038454" y="2157093"/>
              <a:ext cx="1368152" cy="4099339"/>
              <a:chOff x="2971800" y="1317263"/>
              <a:chExt cx="214311" cy="1816459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4" name="Straight Connector 20"/>
              <p:cNvCxnSpPr>
                <a:stCxn id="25" idx="0"/>
              </p:cNvCxnSpPr>
              <p:nvPr/>
            </p:nvCxnSpPr>
            <p:spPr>
              <a:xfrm flipH="1" flipV="1">
                <a:off x="3078955" y="1317263"/>
                <a:ext cx="0" cy="49248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1"/>
              <p:cNvSpPr/>
              <p:nvPr/>
            </p:nvSpPr>
            <p:spPr>
              <a:xfrm>
                <a:off x="2971800" y="1809750"/>
                <a:ext cx="214311" cy="13239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047845" y="4980847"/>
              <a:ext cx="1349369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489970" y="2078729"/>
            <a:ext cx="1368152" cy="4177703"/>
            <a:chOff x="9846766" y="2078729"/>
            <a:chExt cx="1368152" cy="4177703"/>
          </a:xfrm>
          <a:solidFill>
            <a:schemeClr val="tx1"/>
          </a:solidFill>
        </p:grpSpPr>
        <p:grpSp>
          <p:nvGrpSpPr>
            <p:cNvPr id="27" name="Group 139"/>
            <p:cNvGrpSpPr/>
            <p:nvPr/>
          </p:nvGrpSpPr>
          <p:grpSpPr>
            <a:xfrm>
              <a:off x="9846766" y="2078729"/>
              <a:ext cx="1368152" cy="4177703"/>
              <a:chOff x="1828800" y="1602609"/>
              <a:chExt cx="214311" cy="1531113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9" name="Straight Connector 11"/>
              <p:cNvCxnSpPr>
                <a:stCxn id="30" idx="0"/>
              </p:cNvCxnSpPr>
              <p:nvPr/>
            </p:nvCxnSpPr>
            <p:spPr>
              <a:xfrm flipV="1">
                <a:off x="1935956" y="1602609"/>
                <a:ext cx="1" cy="20714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12"/>
              <p:cNvSpPr/>
              <p:nvPr/>
            </p:nvSpPr>
            <p:spPr>
              <a:xfrm>
                <a:off x="1828800" y="1809750"/>
                <a:ext cx="214311" cy="13239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856167" y="4980847"/>
              <a:ext cx="1349369" cy="49244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55"/>
          <p:cNvSpPr/>
          <p:nvPr/>
        </p:nvSpPr>
        <p:spPr>
          <a:xfrm>
            <a:off x="3711000" y="1418429"/>
            <a:ext cx="14104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649,6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55"/>
          <p:cNvSpPr/>
          <p:nvPr/>
        </p:nvSpPr>
        <p:spPr>
          <a:xfrm>
            <a:off x="5616415" y="1402609"/>
            <a:ext cx="14104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611,3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7475802" y="1322500"/>
            <a:ext cx="14104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685,7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55"/>
          <p:cNvSpPr/>
          <p:nvPr/>
        </p:nvSpPr>
        <p:spPr>
          <a:xfrm>
            <a:off x="9451975" y="1260029"/>
            <a:ext cx="14104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716,4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N-dvorovaya\Downloads\pablita-white-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" y="4976950"/>
            <a:ext cx="2372162" cy="18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-dvorovaya\Downloads\sammy-line-rectangular-speech-bubble-with-an-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593">
            <a:off x="1666293" y="3773476"/>
            <a:ext cx="1774530" cy="10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  <p:bldP spid="48" grpId="0" animBg="1"/>
      <p:bldP spid="10" grpId="0" animBg="1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55" name="原创设计师QQ598969553          _16"/>
          <p:cNvSpPr txBox="1"/>
          <p:nvPr/>
        </p:nvSpPr>
        <p:spPr>
          <a:xfrm>
            <a:off x="10406689" y="3608334"/>
            <a:ext cx="138429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4 675</a:t>
            </a:r>
          </a:p>
          <a:p>
            <a:pPr>
              <a:lnSpc>
                <a:spcPct val="85000"/>
              </a:lnSpc>
            </a:pP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800" b="1" dirty="0" smtClean="0">
                <a:latin typeface="+mn-ea"/>
                <a:cs typeface="Open Sans" panose="020B0606030504020204" pitchFamily="34" charset="0"/>
              </a:rPr>
              <a:t>13,6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400" b="1" dirty="0" smtClean="0">
                <a:latin typeface="+mn-ea"/>
                <a:cs typeface="Open Sans" panose="020B0606030504020204" pitchFamily="34" charset="0"/>
              </a:rPr>
              <a:t>ЖКХ</a:t>
            </a:r>
            <a:endParaRPr lang="en-US" sz="14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 rot="18489785">
            <a:off x="9432117" y="3660556"/>
            <a:ext cx="878359" cy="878359"/>
            <a:chOff x="4708732" y="5231825"/>
            <a:chExt cx="1284788" cy="1284788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708732" y="5231825"/>
              <a:ext cx="1284788" cy="1284788"/>
              <a:chOff x="4708732" y="5159817"/>
              <a:chExt cx="1284788" cy="1284788"/>
            </a:xfrm>
          </p:grpSpPr>
          <p:sp>
            <p:nvSpPr>
              <p:cNvPr id="59" name="原创设计师QQ598969553          _4"/>
              <p:cNvSpPr/>
              <p:nvPr/>
            </p:nvSpPr>
            <p:spPr>
              <a:xfrm>
                <a:off x="4708732" y="5159817"/>
                <a:ext cx="1284788" cy="1284788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4708732" y="5159817"/>
                <a:ext cx="1284788" cy="1284788"/>
                <a:chOff x="2645966" y="1914103"/>
                <a:chExt cx="1064104" cy="1064104"/>
              </a:xfrm>
            </p:grpSpPr>
            <p:sp>
              <p:nvSpPr>
                <p:cNvPr id="61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2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9986871"/>
                    <a:gd name="adj2" fmla="val 4739149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215">
              <a:off x="5083200" y="5568084"/>
              <a:ext cx="597504" cy="59750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原创设计师QQ598969553          _16"/>
          <p:cNvSpPr txBox="1"/>
          <p:nvPr/>
        </p:nvSpPr>
        <p:spPr>
          <a:xfrm>
            <a:off x="1319798" y="5229000"/>
            <a:ext cx="189890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1</a:t>
            </a:r>
            <a:r>
              <a:rPr lang="ru-RU" sz="2800" b="1" dirty="0" smtClean="0">
                <a:latin typeface="+mn-ea"/>
                <a:cs typeface="Open Sans" panose="020B0606030504020204" pitchFamily="34" charset="0"/>
              </a:rPr>
              <a:t>50</a:t>
            </a:r>
            <a:endParaRPr lang="en-US" sz="2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800" b="1" dirty="0" smtClean="0">
                <a:latin typeface="+mn-ea"/>
                <a:cs typeface="Open Sans" panose="020B0606030504020204" pitchFamily="34" charset="0"/>
              </a:rPr>
              <a:t>0,4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n-ea"/>
                <a:cs typeface="Open Sans" panose="020B0606030504020204" pitchFamily="34" charset="0"/>
              </a:rPr>
              <a:t>ОБСЛУЖИВАНИЕ МУНИЦИПАЛЬНОГО ДОЛГА</a:t>
            </a:r>
            <a:endParaRPr lang="en-US" sz="12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48670" y="5460241"/>
            <a:ext cx="647748" cy="647748"/>
            <a:chOff x="8723741" y="2988221"/>
            <a:chExt cx="1064104" cy="1064104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8723741" y="2988221"/>
              <a:ext cx="1064104" cy="1064104"/>
              <a:chOff x="2645966" y="1914103"/>
              <a:chExt cx="1064104" cy="1064104"/>
            </a:xfrm>
          </p:grpSpPr>
          <p:sp>
            <p:nvSpPr>
              <p:cNvPr id="67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68" name="Группа 67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69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0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5268221"/>
                    <a:gd name="adj2" fmla="val 16730731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xmlns="" id="{D084C884-DF7D-4D02-8830-2491D1B1DAD1}"/>
                </a:ext>
              </a:extLst>
            </p:cNvPr>
            <p:cNvSpPr/>
            <p:nvPr/>
          </p:nvSpPr>
          <p:spPr>
            <a:xfrm>
              <a:off x="9090785" y="3348261"/>
              <a:ext cx="330016" cy="329051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50800" dir="5400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72" name="原创设计师QQ598969553          _16"/>
          <p:cNvSpPr txBox="1"/>
          <p:nvPr/>
        </p:nvSpPr>
        <p:spPr>
          <a:xfrm>
            <a:off x="6992644" y="5307216"/>
            <a:ext cx="1827229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 smtClean="0">
                <a:latin typeface="+mn-ea"/>
                <a:cs typeface="Open Sans" panose="020B0606030504020204" pitchFamily="34" charset="0"/>
              </a:rPr>
              <a:t>1 81</a:t>
            </a:r>
            <a:r>
              <a:rPr lang="ru-RU" sz="2400" b="1" dirty="0" smtClean="0">
                <a:latin typeface="+mn-ea"/>
                <a:cs typeface="Open Sans" panose="020B0606030504020204" pitchFamily="34" charset="0"/>
              </a:rPr>
              <a:t>1</a:t>
            </a:r>
            <a:endParaRPr lang="en-US" sz="24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600" b="1" dirty="0" smtClean="0">
                <a:latin typeface="+mn-ea"/>
                <a:cs typeface="Open Sans" panose="020B0606030504020204" pitchFamily="34" charset="0"/>
              </a:rPr>
              <a:t>5,3</a:t>
            </a:r>
            <a:r>
              <a:rPr lang="en-US" sz="16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6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100" b="1" dirty="0" smtClean="0">
                <a:latin typeface="+mn-ea"/>
                <a:cs typeface="Open Sans" panose="020B0606030504020204" pitchFamily="34" charset="0"/>
              </a:rPr>
              <a:t>ОБЩЕГОСУ</a:t>
            </a:r>
            <a:r>
              <a:rPr lang="en-US" sz="1100" b="1" dirty="0" smtClean="0">
                <a:latin typeface="+mn-ea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85000"/>
              </a:lnSpc>
            </a:pPr>
            <a:r>
              <a:rPr lang="ru-RU" sz="1100" b="1" dirty="0" smtClean="0">
                <a:latin typeface="+mn-ea"/>
                <a:cs typeface="Open Sans" panose="020B0606030504020204" pitchFamily="34" charset="0"/>
              </a:rPr>
              <a:t>ДАРСТВЕННЫЕ</a:t>
            </a:r>
            <a:endParaRPr lang="en-US" sz="11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100" b="1" dirty="0" smtClean="0">
                <a:latin typeface="+mn-ea"/>
                <a:cs typeface="Open Sans" panose="020B0606030504020204" pitchFamily="34" charset="0"/>
              </a:rPr>
              <a:t>ВОПРОСЫ</a:t>
            </a:r>
            <a:endParaRPr lang="en-US" sz="11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6318374" y="5515081"/>
            <a:ext cx="648803" cy="648803"/>
            <a:chOff x="316582" y="1764085"/>
            <a:chExt cx="1064104" cy="1064104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316582" y="1764085"/>
              <a:ext cx="1064104" cy="1064104"/>
              <a:chOff x="2645966" y="1914103"/>
              <a:chExt cx="1064104" cy="1064104"/>
            </a:xfrm>
          </p:grpSpPr>
          <p:sp>
            <p:nvSpPr>
              <p:cNvPr id="92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95" name="Группа 94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96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7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4664651"/>
                    <a:gd name="adj2" fmla="val 21085151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88" name="Группа 87"/>
            <p:cNvGrpSpPr/>
            <p:nvPr/>
          </p:nvGrpSpPr>
          <p:grpSpPr>
            <a:xfrm>
              <a:off x="690315" y="2101312"/>
              <a:ext cx="343606" cy="382853"/>
              <a:chOff x="5120036" y="2572979"/>
              <a:chExt cx="427829" cy="476696"/>
            </a:xfrm>
            <a:effectLst>
              <a:outerShdw blurRad="50800" dist="50800" dir="5400000" algn="ctr" rotWithShape="0">
                <a:schemeClr val="tx1">
                  <a:alpha val="40000"/>
                </a:schemeClr>
              </a:outerShdw>
            </a:effectLst>
          </p:grpSpPr>
          <p:sp>
            <p:nvSpPr>
              <p:cNvPr id="89" name="Freeform 9"/>
              <p:cNvSpPr>
                <a:spLocks/>
              </p:cNvSpPr>
              <p:nvPr/>
            </p:nvSpPr>
            <p:spPr bwMode="auto">
              <a:xfrm>
                <a:off x="5219590" y="2572979"/>
                <a:ext cx="229352" cy="242833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5120036" y="2797872"/>
                <a:ext cx="427829" cy="25180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8" name="原创设计师QQ598969553          _16"/>
          <p:cNvSpPr txBox="1"/>
          <p:nvPr/>
        </p:nvSpPr>
        <p:spPr>
          <a:xfrm>
            <a:off x="8945877" y="5325387"/>
            <a:ext cx="1836993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 smtClean="0">
                <a:latin typeface="+mn-ea"/>
                <a:cs typeface="Open Sans" panose="020B0606030504020204" pitchFamily="34" charset="0"/>
              </a:rPr>
              <a:t>69</a:t>
            </a:r>
            <a:r>
              <a:rPr lang="ru-RU" sz="2400" b="1" dirty="0" smtClean="0">
                <a:latin typeface="+mn-ea"/>
                <a:cs typeface="Open Sans" panose="020B0606030504020204" pitchFamily="34" charset="0"/>
              </a:rPr>
              <a:t>4</a:t>
            </a:r>
            <a:endParaRPr lang="en-US" sz="24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600" b="1" dirty="0" smtClean="0">
                <a:latin typeface="+mn-ea"/>
                <a:cs typeface="Open Sans" panose="020B0606030504020204" pitchFamily="34" charset="0"/>
              </a:rPr>
              <a:t>2,0</a:t>
            </a:r>
            <a:r>
              <a:rPr lang="en-US" sz="16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6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100" b="1" dirty="0" smtClean="0">
                <a:latin typeface="+mn-ea"/>
                <a:cs typeface="Open Sans" panose="020B0606030504020204" pitchFamily="34" charset="0"/>
              </a:rPr>
              <a:t>ОХРАНА ОКРУЖАЮЩЕЙ</a:t>
            </a:r>
          </a:p>
          <a:p>
            <a:pPr>
              <a:lnSpc>
                <a:spcPct val="85000"/>
              </a:lnSpc>
            </a:pPr>
            <a:r>
              <a:rPr lang="ru-RU" sz="1100" b="1" dirty="0" smtClean="0">
                <a:latin typeface="+mn-ea"/>
                <a:cs typeface="Open Sans" panose="020B0606030504020204" pitchFamily="34" charset="0"/>
              </a:rPr>
              <a:t>СРЕДЫ</a:t>
            </a:r>
            <a:endParaRPr lang="en-US" sz="11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8237385" y="5524590"/>
            <a:ext cx="648803" cy="648804"/>
            <a:chOff x="306375" y="4382841"/>
            <a:chExt cx="1064104" cy="1064104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306375" y="4382841"/>
              <a:ext cx="1064104" cy="1064104"/>
              <a:chOff x="2645966" y="1914103"/>
              <a:chExt cx="1064104" cy="1064104"/>
            </a:xfrm>
          </p:grpSpPr>
          <p:sp>
            <p:nvSpPr>
              <p:cNvPr id="102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03" name="Группа 102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104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5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4702991"/>
                    <a:gd name="adj2" fmla="val 19848172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sp>
          <p:nvSpPr>
            <p:cNvPr id="101" name="Freeform 129">
              <a:extLst>
                <a:ext uri="{FF2B5EF4-FFF2-40B4-BE49-F238E27FC236}">
                  <a16:creationId xmlns:a16="http://schemas.microsoft.com/office/drawing/2014/main" xmlns="" id="{833D7D15-852C-4682-8604-E633DFE7C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85" y="4681535"/>
              <a:ext cx="350275" cy="428434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原创设计师QQ598969553          _16"/>
          <p:cNvSpPr txBox="1"/>
          <p:nvPr/>
        </p:nvSpPr>
        <p:spPr>
          <a:xfrm>
            <a:off x="3925998" y="2967017"/>
            <a:ext cx="245319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1 105</a:t>
            </a:r>
          </a:p>
          <a:p>
            <a:pPr>
              <a:lnSpc>
                <a:spcPct val="85000"/>
              </a:lnSpc>
            </a:pP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800" b="1" dirty="0" smtClean="0">
                <a:latin typeface="+mn-ea"/>
                <a:cs typeface="Open Sans" panose="020B0606030504020204" pitchFamily="34" charset="0"/>
              </a:rPr>
              <a:t>3,2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n-ea"/>
                <a:cs typeface="Open Sans" panose="020B0606030504020204" pitchFamily="34" charset="0"/>
              </a:rPr>
              <a:t>СОЦИАЛЬНАЯ</a:t>
            </a:r>
            <a:endParaRPr lang="en-US" sz="12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n-ea"/>
                <a:cs typeface="Open Sans" panose="020B0606030504020204" pitchFamily="34" charset="0"/>
              </a:rPr>
              <a:t>ПОЛИТИКА</a:t>
            </a:r>
            <a:endParaRPr lang="en-US" sz="12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2889419" y="2981151"/>
            <a:ext cx="856311" cy="856311"/>
            <a:chOff x="306375" y="3074634"/>
            <a:chExt cx="1064104" cy="1064104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306375" y="3074634"/>
              <a:ext cx="1064104" cy="1064104"/>
              <a:chOff x="2645966" y="1914103"/>
              <a:chExt cx="1064104" cy="1064104"/>
            </a:xfrm>
          </p:grpSpPr>
          <p:sp>
            <p:nvSpPr>
              <p:cNvPr id="113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14" name="Группа 113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115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6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6960420"/>
                    <a:gd name="adj2" fmla="val 994443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109" name="Группа 108"/>
            <p:cNvGrpSpPr/>
            <p:nvPr/>
          </p:nvGrpSpPr>
          <p:grpSpPr>
            <a:xfrm>
              <a:off x="629742" y="3368349"/>
              <a:ext cx="415791" cy="444912"/>
              <a:chOff x="507715" y="2557272"/>
              <a:chExt cx="617318" cy="660553"/>
            </a:xfrm>
          </p:grpSpPr>
          <p:pic>
            <p:nvPicPr>
              <p:cNvPr id="110" name="图片 31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15" y="2557272"/>
                <a:ext cx="617318" cy="660553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tx1">
                    <a:alpha val="40000"/>
                  </a:schemeClr>
                </a:outerShdw>
              </a:effectLst>
            </p:spPr>
          </p:pic>
          <p:sp>
            <p:nvSpPr>
              <p:cNvPr id="111" name="Прямоугольник 110"/>
              <p:cNvSpPr/>
              <p:nvPr/>
            </p:nvSpPr>
            <p:spPr>
              <a:xfrm>
                <a:off x="773758" y="2726021"/>
                <a:ext cx="104081" cy="18340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796919" y="2705436"/>
                <a:ext cx="45719" cy="4571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7" name="原创设计师QQ598969553          _16"/>
          <p:cNvSpPr txBox="1"/>
          <p:nvPr/>
        </p:nvSpPr>
        <p:spPr>
          <a:xfrm>
            <a:off x="3959298" y="5332739"/>
            <a:ext cx="976200" cy="85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26</a:t>
            </a:r>
          </a:p>
          <a:p>
            <a:pPr>
              <a:lnSpc>
                <a:spcPct val="85000"/>
              </a:lnSpc>
            </a:pP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800" b="1" dirty="0" smtClean="0">
                <a:latin typeface="+mn-ea"/>
                <a:cs typeface="Open Sans" panose="020B0606030504020204" pitchFamily="34" charset="0"/>
              </a:rPr>
              <a:t>0,1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n-ea"/>
                <a:cs typeface="Open Sans" panose="020B0606030504020204" pitchFamily="34" charset="0"/>
              </a:rPr>
              <a:t>СМИ</a:t>
            </a:r>
            <a:endParaRPr lang="en-US" sz="12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3160363" y="5430425"/>
            <a:ext cx="647748" cy="647748"/>
            <a:chOff x="8786085" y="5633588"/>
            <a:chExt cx="1064104" cy="1064104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8786085" y="5633588"/>
              <a:ext cx="1064104" cy="1064104"/>
              <a:chOff x="2645966" y="1914103"/>
              <a:chExt cx="1064104" cy="1064104"/>
            </a:xfrm>
          </p:grpSpPr>
          <p:sp>
            <p:nvSpPr>
              <p:cNvPr id="121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22" name="Группа 121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123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24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5208333"/>
                    <a:gd name="adj2" fmla="val 15714151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1067" y="5952825"/>
              <a:ext cx="394140" cy="39414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" name="原创设计师QQ598969553          _16"/>
          <p:cNvSpPr txBox="1"/>
          <p:nvPr/>
        </p:nvSpPr>
        <p:spPr>
          <a:xfrm>
            <a:off x="1242474" y="2967406"/>
            <a:ext cx="1835388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48</a:t>
            </a:r>
            <a:r>
              <a:rPr lang="ru-RU" sz="2800" b="1" dirty="0" smtClean="0">
                <a:latin typeface="+mn-ea"/>
                <a:cs typeface="Open Sans" panose="020B0606030504020204" pitchFamily="34" charset="0"/>
              </a:rPr>
              <a:t>6</a:t>
            </a:r>
            <a:endParaRPr lang="en-US" sz="2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800" b="1" dirty="0" smtClean="0">
                <a:latin typeface="+mn-ea"/>
                <a:cs typeface="Open Sans" panose="020B0606030504020204" pitchFamily="34" charset="0"/>
              </a:rPr>
              <a:t>1,4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n-ea"/>
                <a:cs typeface="Open Sans" panose="020B0606030504020204" pitchFamily="34" charset="0"/>
              </a:rPr>
              <a:t>КУЛЬТУРА, КИНЕМАТОГРАФИЯ</a:t>
            </a:r>
            <a:endParaRPr lang="en-US" sz="12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262668" y="3014810"/>
            <a:ext cx="856311" cy="856311"/>
            <a:chOff x="8694638" y="1692077"/>
            <a:chExt cx="1064104" cy="1064104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8694638" y="1692077"/>
              <a:ext cx="1064104" cy="1064104"/>
              <a:chOff x="2645966" y="1914103"/>
              <a:chExt cx="1064104" cy="1064104"/>
            </a:xfrm>
          </p:grpSpPr>
          <p:sp>
            <p:nvSpPr>
              <p:cNvPr id="129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30" name="Группа 129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131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32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7187234"/>
                    <a:gd name="adj2" fmla="val 20198488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6597" y="2007680"/>
              <a:ext cx="418392" cy="41839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" name="原创设计师QQ598969553          _16"/>
          <p:cNvSpPr txBox="1"/>
          <p:nvPr/>
        </p:nvSpPr>
        <p:spPr>
          <a:xfrm>
            <a:off x="3925998" y="1671118"/>
            <a:ext cx="2320368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478</a:t>
            </a:r>
          </a:p>
          <a:p>
            <a:pPr>
              <a:lnSpc>
                <a:spcPct val="85000"/>
              </a:lnSpc>
            </a:pP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800" b="1" dirty="0" smtClean="0">
                <a:latin typeface="+mn-ea"/>
                <a:cs typeface="Open Sans" panose="020B0606030504020204" pitchFamily="34" charset="0"/>
              </a:rPr>
              <a:t>1,4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n-ea"/>
                <a:cs typeface="Open Sans" panose="020B0606030504020204" pitchFamily="34" charset="0"/>
              </a:rPr>
              <a:t>ФИЗИЧЕСКАЯ КУЛЬТУРА, СПОРТ</a:t>
            </a:r>
            <a:endParaRPr lang="en-US" sz="12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2886612" y="1730837"/>
            <a:ext cx="856312" cy="856312"/>
            <a:chOff x="306375" y="5636638"/>
            <a:chExt cx="1064104" cy="1064104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306375" y="5636638"/>
              <a:ext cx="1064104" cy="1064104"/>
              <a:chOff x="2645966" y="1914103"/>
              <a:chExt cx="1064104" cy="1064104"/>
            </a:xfrm>
          </p:grpSpPr>
          <p:sp>
            <p:nvSpPr>
              <p:cNvPr id="137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38" name="Группа 137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139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0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6959832"/>
                    <a:gd name="adj2" fmla="val 21289961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pic>
          <p:nvPicPr>
            <p:cNvPr id="13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87" y="5906339"/>
              <a:ext cx="521030" cy="5210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" name="原创设计师QQ598969553          _16"/>
          <p:cNvSpPr txBox="1"/>
          <p:nvPr/>
        </p:nvSpPr>
        <p:spPr>
          <a:xfrm>
            <a:off x="10820213" y="5326157"/>
            <a:ext cx="1618841" cy="90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 smtClean="0">
                <a:latin typeface="+mn-ea"/>
                <a:cs typeface="Open Sans" panose="020B0606030504020204" pitchFamily="34" charset="0"/>
              </a:rPr>
              <a:t>108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600" b="1" dirty="0" smtClean="0">
                <a:latin typeface="+mn-ea"/>
                <a:cs typeface="Open Sans" panose="020B0606030504020204" pitchFamily="34" charset="0"/>
              </a:rPr>
              <a:t>0,3</a:t>
            </a:r>
            <a:r>
              <a:rPr lang="en-US" sz="16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600" b="1" dirty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100" b="1" dirty="0" smtClean="0">
                <a:latin typeface="+mn-ea"/>
                <a:cs typeface="Open Sans" panose="020B0606030504020204" pitchFamily="34" charset="0"/>
              </a:rPr>
              <a:t>НАЦИОНАЛЬНАЯ БЕЗОПАСНОСТЬ</a:t>
            </a:r>
            <a:endParaRPr lang="en-US" sz="11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10134067" y="5496450"/>
            <a:ext cx="648803" cy="648802"/>
            <a:chOff x="8749822" y="4366035"/>
            <a:chExt cx="1064104" cy="1064104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8749822" y="4366035"/>
              <a:ext cx="1064104" cy="1064104"/>
              <a:chOff x="2645966" y="1914103"/>
              <a:chExt cx="1064104" cy="1064104"/>
            </a:xfrm>
          </p:grpSpPr>
          <p:sp>
            <p:nvSpPr>
              <p:cNvPr id="145" name="原创设计师QQ598969553          _4"/>
              <p:cNvSpPr/>
              <p:nvPr/>
            </p:nvSpPr>
            <p:spPr>
              <a:xfrm>
                <a:off x="2645966" y="1914103"/>
                <a:ext cx="1064104" cy="1064104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46" name="Группа 145"/>
              <p:cNvGrpSpPr/>
              <p:nvPr/>
            </p:nvGrpSpPr>
            <p:grpSpPr>
              <a:xfrm>
                <a:off x="2645966" y="1914103"/>
                <a:ext cx="1064104" cy="1064104"/>
                <a:chOff x="2645966" y="1914103"/>
                <a:chExt cx="1064104" cy="1064104"/>
              </a:xfrm>
            </p:grpSpPr>
            <p:sp>
              <p:nvSpPr>
                <p:cNvPr id="147" name="原创设计师QQ598969553          _5"/>
                <p:cNvSpPr/>
                <p:nvPr/>
              </p:nvSpPr>
              <p:spPr>
                <a:xfrm>
                  <a:off x="2780520" y="2048657"/>
                  <a:ext cx="794997" cy="794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8" name="原创设计师QQ598969553          _6"/>
                <p:cNvSpPr/>
                <p:nvPr/>
              </p:nvSpPr>
              <p:spPr>
                <a:xfrm>
                  <a:off x="2645966" y="1914103"/>
                  <a:ext cx="1064104" cy="1064104"/>
                </a:xfrm>
                <a:prstGeom prst="arc">
                  <a:avLst>
                    <a:gd name="adj1" fmla="val 15281501"/>
                    <a:gd name="adj2" fmla="val 16400636"/>
                  </a:avLst>
                </a:prstGeom>
                <a:noFill/>
                <a:ln w="101600" cap="sq" cmpd="sng">
                  <a:solidFill>
                    <a:schemeClr val="accent2"/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</p:grpSp>
        </p:grpSp>
        <p:pic>
          <p:nvPicPr>
            <p:cNvPr id="144" name="Picture 6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9992" y="4686205"/>
              <a:ext cx="423764" cy="4237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9" name="原创设计师QQ598969553          _16"/>
          <p:cNvSpPr txBox="1"/>
          <p:nvPr/>
        </p:nvSpPr>
        <p:spPr>
          <a:xfrm>
            <a:off x="1242474" y="1756220"/>
            <a:ext cx="1372557" cy="85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14 02</a:t>
            </a:r>
            <a:r>
              <a:rPr lang="ru-RU" sz="2800" b="1" dirty="0" smtClean="0">
                <a:latin typeface="+mn-ea"/>
                <a:cs typeface="Open Sans" panose="020B0606030504020204" pitchFamily="34" charset="0"/>
              </a:rPr>
              <a:t>6</a:t>
            </a: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 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</a:t>
            </a:r>
            <a:r>
              <a:rPr lang="ru-RU" sz="1800" b="1" dirty="0">
                <a:latin typeface="+mn-ea"/>
                <a:cs typeface="Open Sans" panose="020B0606030504020204" pitchFamily="34" charset="0"/>
              </a:rPr>
              <a:t>40,7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n-ea"/>
                <a:cs typeface="Open Sans" panose="020B0606030504020204" pitchFamily="34" charset="0"/>
              </a:rPr>
              <a:t>ОБРАЗОВАНИЕ</a:t>
            </a:r>
            <a:endParaRPr lang="en-US" sz="1200" b="1" dirty="0"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50" name="Группа 149"/>
          <p:cNvGrpSpPr/>
          <p:nvPr/>
        </p:nvGrpSpPr>
        <p:grpSpPr>
          <a:xfrm rot="18653552">
            <a:off x="232034" y="1760671"/>
            <a:ext cx="860587" cy="860588"/>
            <a:chOff x="4622135" y="1688799"/>
            <a:chExt cx="1496152" cy="1496153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4622135" y="1688799"/>
              <a:ext cx="1496152" cy="1496153"/>
              <a:chOff x="4372015" y="5076894"/>
              <a:chExt cx="1496152" cy="1496153"/>
            </a:xfrm>
          </p:grpSpPr>
          <p:sp>
            <p:nvSpPr>
              <p:cNvPr id="153" name="原创设计师QQ598969553          _6"/>
              <p:cNvSpPr/>
              <p:nvPr/>
            </p:nvSpPr>
            <p:spPr>
              <a:xfrm>
                <a:off x="4372015" y="5076895"/>
                <a:ext cx="1496152" cy="1496152"/>
              </a:xfrm>
              <a:prstGeom prst="arc">
                <a:avLst>
                  <a:gd name="adj1" fmla="val 16018236"/>
                  <a:gd name="adj2" fmla="val 15912945"/>
                </a:avLst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54" name="原创设计师QQ598969553          _6"/>
              <p:cNvSpPr/>
              <p:nvPr/>
            </p:nvSpPr>
            <p:spPr>
              <a:xfrm>
                <a:off x="4372015" y="5076894"/>
                <a:ext cx="1496152" cy="1496151"/>
              </a:xfrm>
              <a:prstGeom prst="arc">
                <a:avLst>
                  <a:gd name="adj1" fmla="val 19256893"/>
                  <a:gd name="adj2" fmla="val 7946510"/>
                </a:avLst>
              </a:prstGeom>
              <a:noFill/>
              <a:ln w="101600" cap="sq" cmpd="sng">
                <a:solidFill>
                  <a:schemeClr val="accent2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55" name="原创设计师QQ598969553          _20"/>
              <p:cNvGrpSpPr/>
              <p:nvPr/>
            </p:nvGrpSpPr>
            <p:grpSpPr>
              <a:xfrm>
                <a:off x="4857464" y="5562343"/>
                <a:ext cx="525254" cy="525255"/>
                <a:chOff x="1628775" y="3155950"/>
                <a:chExt cx="552450" cy="552451"/>
              </a:xfrm>
              <a:solidFill>
                <a:schemeClr val="bg1"/>
              </a:solidFill>
            </p:grpSpPr>
            <p:sp>
              <p:nvSpPr>
                <p:cNvPr id="157" name="Freeform 55"/>
                <p:cNvSpPr>
                  <a:spLocks/>
                </p:cNvSpPr>
                <p:nvPr/>
              </p:nvSpPr>
              <p:spPr bwMode="auto">
                <a:xfrm>
                  <a:off x="1787525" y="3159125"/>
                  <a:ext cx="106363" cy="111125"/>
                </a:xfrm>
                <a:custGeom>
                  <a:avLst/>
                  <a:gdLst>
                    <a:gd name="T0" fmla="*/ 0 w 37"/>
                    <a:gd name="T1" fmla="*/ 39 h 39"/>
                    <a:gd name="T2" fmla="*/ 37 w 37"/>
                    <a:gd name="T3" fmla="*/ 39 h 39"/>
                    <a:gd name="T4" fmla="*/ 37 w 37"/>
                    <a:gd name="T5" fmla="*/ 0 h 39"/>
                    <a:gd name="T6" fmla="*/ 0 w 37"/>
                    <a:gd name="T7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39">
                      <a:moveTo>
                        <a:pt x="0" y="39"/>
                      </a:moveTo>
                      <a:cubicBezTo>
                        <a:pt x="37" y="39"/>
                        <a:pt x="37" y="39"/>
                        <a:pt x="37" y="39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2" y="2"/>
                        <a:pt x="9" y="17"/>
                        <a:pt x="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8" name="Freeform 56"/>
                <p:cNvSpPr>
                  <a:spLocks/>
                </p:cNvSpPr>
                <p:nvPr/>
              </p:nvSpPr>
              <p:spPr bwMode="auto">
                <a:xfrm>
                  <a:off x="1760538" y="3297238"/>
                  <a:ext cx="133350" cy="123825"/>
                </a:xfrm>
                <a:custGeom>
                  <a:avLst/>
                  <a:gdLst>
                    <a:gd name="T0" fmla="*/ 46 w 46"/>
                    <a:gd name="T1" fmla="*/ 43 h 43"/>
                    <a:gd name="T2" fmla="*/ 46 w 46"/>
                    <a:gd name="T3" fmla="*/ 0 h 43"/>
                    <a:gd name="T4" fmla="*/ 7 w 46"/>
                    <a:gd name="T5" fmla="*/ 0 h 43"/>
                    <a:gd name="T6" fmla="*/ 0 w 46"/>
                    <a:gd name="T7" fmla="*/ 43 h 43"/>
                    <a:gd name="T8" fmla="*/ 46 w 46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3">
                      <a:moveTo>
                        <a:pt x="46" y="43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13"/>
                        <a:pt x="1" y="27"/>
                        <a:pt x="0" y="43"/>
                      </a:cubicBezTo>
                      <a:lnTo>
                        <a:pt x="46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9" name="Freeform 57"/>
                <p:cNvSpPr>
                  <a:spLocks/>
                </p:cNvSpPr>
                <p:nvPr/>
              </p:nvSpPr>
              <p:spPr bwMode="auto">
                <a:xfrm>
                  <a:off x="1916113" y="3159125"/>
                  <a:ext cx="103188" cy="111125"/>
                </a:xfrm>
                <a:custGeom>
                  <a:avLst/>
                  <a:gdLst>
                    <a:gd name="T0" fmla="*/ 0 w 36"/>
                    <a:gd name="T1" fmla="*/ 0 h 39"/>
                    <a:gd name="T2" fmla="*/ 0 w 36"/>
                    <a:gd name="T3" fmla="*/ 39 h 39"/>
                    <a:gd name="T4" fmla="*/ 36 w 36"/>
                    <a:gd name="T5" fmla="*/ 39 h 39"/>
                    <a:gd name="T6" fmla="*/ 0 w 36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9">
                      <a:moveTo>
                        <a:pt x="0" y="0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27" y="17"/>
                        <a:pt x="14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0" name="Freeform 58"/>
                <p:cNvSpPr>
                  <a:spLocks/>
                </p:cNvSpPr>
                <p:nvPr/>
              </p:nvSpPr>
              <p:spPr bwMode="auto">
                <a:xfrm>
                  <a:off x="1628775" y="3446463"/>
                  <a:ext cx="127000" cy="123825"/>
                </a:xfrm>
                <a:custGeom>
                  <a:avLst/>
                  <a:gdLst>
                    <a:gd name="T0" fmla="*/ 38 w 44"/>
                    <a:gd name="T1" fmla="*/ 0 h 43"/>
                    <a:gd name="T2" fmla="*/ 0 w 44"/>
                    <a:gd name="T3" fmla="*/ 0 h 43"/>
                    <a:gd name="T4" fmla="*/ 12 w 44"/>
                    <a:gd name="T5" fmla="*/ 43 h 43"/>
                    <a:gd name="T6" fmla="*/ 13 w 44"/>
                    <a:gd name="T7" fmla="*/ 43 h 43"/>
                    <a:gd name="T8" fmla="*/ 44 w 44"/>
                    <a:gd name="T9" fmla="*/ 43 h 43"/>
                    <a:gd name="T10" fmla="*/ 38 w 44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43">
                      <a:moveTo>
                        <a:pt x="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"/>
                        <a:pt x="4" y="30"/>
                        <a:pt x="12" y="43"/>
                      </a:cubicBezTo>
                      <a:cubicBezTo>
                        <a:pt x="12" y="43"/>
                        <a:pt x="12" y="43"/>
                        <a:pt x="13" y="43"/>
                      </a:cubicBezTo>
                      <a:cubicBezTo>
                        <a:pt x="44" y="43"/>
                        <a:pt x="44" y="43"/>
                        <a:pt x="44" y="43"/>
                      </a:cubicBezTo>
                      <a:cubicBezTo>
                        <a:pt x="41" y="30"/>
                        <a:pt x="38" y="15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1" name="Freeform 59"/>
                <p:cNvSpPr>
                  <a:spLocks/>
                </p:cNvSpPr>
                <p:nvPr/>
              </p:nvSpPr>
              <p:spPr bwMode="auto">
                <a:xfrm>
                  <a:off x="2051050" y="3446463"/>
                  <a:ext cx="130175" cy="123825"/>
                </a:xfrm>
                <a:custGeom>
                  <a:avLst/>
                  <a:gdLst>
                    <a:gd name="T0" fmla="*/ 6 w 45"/>
                    <a:gd name="T1" fmla="*/ 0 h 43"/>
                    <a:gd name="T2" fmla="*/ 0 w 45"/>
                    <a:gd name="T3" fmla="*/ 43 h 43"/>
                    <a:gd name="T4" fmla="*/ 31 w 45"/>
                    <a:gd name="T5" fmla="*/ 43 h 43"/>
                    <a:gd name="T6" fmla="*/ 33 w 45"/>
                    <a:gd name="T7" fmla="*/ 43 h 43"/>
                    <a:gd name="T8" fmla="*/ 45 w 45"/>
                    <a:gd name="T9" fmla="*/ 0 h 43"/>
                    <a:gd name="T10" fmla="*/ 6 w 45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43">
                      <a:moveTo>
                        <a:pt x="6" y="0"/>
                      </a:moveTo>
                      <a:cubicBezTo>
                        <a:pt x="6" y="15"/>
                        <a:pt x="4" y="30"/>
                        <a:pt x="0" y="43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2" y="43"/>
                        <a:pt x="32" y="43"/>
                        <a:pt x="33" y="43"/>
                      </a:cubicBezTo>
                      <a:cubicBezTo>
                        <a:pt x="40" y="30"/>
                        <a:pt x="44" y="15"/>
                        <a:pt x="45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2" name="Freeform 60"/>
                <p:cNvSpPr>
                  <a:spLocks/>
                </p:cNvSpPr>
                <p:nvPr/>
              </p:nvSpPr>
              <p:spPr bwMode="auto">
                <a:xfrm>
                  <a:off x="1760538" y="3446463"/>
                  <a:ext cx="133350" cy="123825"/>
                </a:xfrm>
                <a:custGeom>
                  <a:avLst/>
                  <a:gdLst>
                    <a:gd name="T0" fmla="*/ 46 w 46"/>
                    <a:gd name="T1" fmla="*/ 0 h 43"/>
                    <a:gd name="T2" fmla="*/ 0 w 46"/>
                    <a:gd name="T3" fmla="*/ 0 h 43"/>
                    <a:gd name="T4" fmla="*/ 7 w 46"/>
                    <a:gd name="T5" fmla="*/ 43 h 43"/>
                    <a:gd name="T6" fmla="*/ 46 w 46"/>
                    <a:gd name="T7" fmla="*/ 43 h 43"/>
                    <a:gd name="T8" fmla="*/ 46 w 46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3">
                      <a:moveTo>
                        <a:pt x="4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5"/>
                        <a:pt x="3" y="30"/>
                        <a:pt x="7" y="43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3" name="Freeform 61"/>
                <p:cNvSpPr>
                  <a:spLocks/>
                </p:cNvSpPr>
                <p:nvPr/>
              </p:nvSpPr>
              <p:spPr bwMode="auto">
                <a:xfrm>
                  <a:off x="1628775" y="3294063"/>
                  <a:ext cx="127000" cy="127000"/>
                </a:xfrm>
                <a:custGeom>
                  <a:avLst/>
                  <a:gdLst>
                    <a:gd name="T0" fmla="*/ 38 w 44"/>
                    <a:gd name="T1" fmla="*/ 44 h 44"/>
                    <a:gd name="T2" fmla="*/ 44 w 44"/>
                    <a:gd name="T3" fmla="*/ 1 h 44"/>
                    <a:gd name="T4" fmla="*/ 13 w 44"/>
                    <a:gd name="T5" fmla="*/ 1 h 44"/>
                    <a:gd name="T6" fmla="*/ 12 w 44"/>
                    <a:gd name="T7" fmla="*/ 0 h 44"/>
                    <a:gd name="T8" fmla="*/ 0 w 44"/>
                    <a:gd name="T9" fmla="*/ 44 h 44"/>
                    <a:gd name="T10" fmla="*/ 38 w 44"/>
                    <a:gd name="T11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44">
                      <a:moveTo>
                        <a:pt x="38" y="44"/>
                      </a:moveTo>
                      <a:cubicBezTo>
                        <a:pt x="38" y="29"/>
                        <a:pt x="41" y="14"/>
                        <a:pt x="4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0"/>
                      </a:cubicBezTo>
                      <a:cubicBezTo>
                        <a:pt x="4" y="14"/>
                        <a:pt x="0" y="28"/>
                        <a:pt x="0" y="44"/>
                      </a:cubicBezTo>
                      <a:lnTo>
                        <a:pt x="38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4" name="Freeform 62"/>
                <p:cNvSpPr>
                  <a:spLocks/>
                </p:cNvSpPr>
                <p:nvPr/>
              </p:nvSpPr>
              <p:spPr bwMode="auto">
                <a:xfrm>
                  <a:off x="1916113" y="3297238"/>
                  <a:ext cx="130175" cy="123825"/>
                </a:xfrm>
                <a:custGeom>
                  <a:avLst/>
                  <a:gdLst>
                    <a:gd name="T0" fmla="*/ 45 w 45"/>
                    <a:gd name="T1" fmla="*/ 43 h 43"/>
                    <a:gd name="T2" fmla="*/ 38 w 45"/>
                    <a:gd name="T3" fmla="*/ 0 h 43"/>
                    <a:gd name="T4" fmla="*/ 0 w 45"/>
                    <a:gd name="T5" fmla="*/ 0 h 43"/>
                    <a:gd name="T6" fmla="*/ 0 w 45"/>
                    <a:gd name="T7" fmla="*/ 43 h 43"/>
                    <a:gd name="T8" fmla="*/ 45 w 45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3">
                      <a:moveTo>
                        <a:pt x="45" y="43"/>
                      </a:moveTo>
                      <a:cubicBezTo>
                        <a:pt x="45" y="27"/>
                        <a:pt x="42" y="13"/>
                        <a:pt x="3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3"/>
                        <a:pt x="0" y="43"/>
                        <a:pt x="0" y="43"/>
                      </a:cubicBezTo>
                      <a:lnTo>
                        <a:pt x="45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5" name="Freeform 63"/>
                <p:cNvSpPr>
                  <a:spLocks/>
                </p:cNvSpPr>
                <p:nvPr/>
              </p:nvSpPr>
              <p:spPr bwMode="auto">
                <a:xfrm>
                  <a:off x="1674813" y="3155950"/>
                  <a:ext cx="163513" cy="114300"/>
                </a:xfrm>
                <a:custGeom>
                  <a:avLst/>
                  <a:gdLst>
                    <a:gd name="T0" fmla="*/ 31 w 57"/>
                    <a:gd name="T1" fmla="*/ 40 h 40"/>
                    <a:gd name="T2" fmla="*/ 57 w 57"/>
                    <a:gd name="T3" fmla="*/ 0 h 40"/>
                    <a:gd name="T4" fmla="*/ 0 w 57"/>
                    <a:gd name="T5" fmla="*/ 40 h 40"/>
                    <a:gd name="T6" fmla="*/ 31 w 57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40">
                      <a:moveTo>
                        <a:pt x="31" y="40"/>
                      </a:moveTo>
                      <a:cubicBezTo>
                        <a:pt x="37" y="23"/>
                        <a:pt x="46" y="9"/>
                        <a:pt x="57" y="0"/>
                      </a:cubicBezTo>
                      <a:cubicBezTo>
                        <a:pt x="34" y="6"/>
                        <a:pt x="14" y="21"/>
                        <a:pt x="0" y="40"/>
                      </a:cubicBezTo>
                      <a:lnTo>
                        <a:pt x="31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6" name="Freeform 64"/>
                <p:cNvSpPr>
                  <a:spLocks/>
                </p:cNvSpPr>
                <p:nvPr/>
              </p:nvSpPr>
              <p:spPr bwMode="auto">
                <a:xfrm>
                  <a:off x="1674813" y="3592513"/>
                  <a:ext cx="163513" cy="115888"/>
                </a:xfrm>
                <a:custGeom>
                  <a:avLst/>
                  <a:gdLst>
                    <a:gd name="T0" fmla="*/ 31 w 57"/>
                    <a:gd name="T1" fmla="*/ 0 h 40"/>
                    <a:gd name="T2" fmla="*/ 0 w 57"/>
                    <a:gd name="T3" fmla="*/ 0 h 40"/>
                    <a:gd name="T4" fmla="*/ 57 w 57"/>
                    <a:gd name="T5" fmla="*/ 40 h 40"/>
                    <a:gd name="T6" fmla="*/ 31 w 57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40">
                      <a:moveTo>
                        <a:pt x="3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20"/>
                        <a:pt x="34" y="35"/>
                        <a:pt x="57" y="40"/>
                      </a:cubicBezTo>
                      <a:cubicBezTo>
                        <a:pt x="46" y="32"/>
                        <a:pt x="37" y="18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7" name="Freeform 65"/>
                <p:cNvSpPr>
                  <a:spLocks/>
                </p:cNvSpPr>
                <p:nvPr/>
              </p:nvSpPr>
              <p:spPr bwMode="auto">
                <a:xfrm>
                  <a:off x="1968500" y="3155950"/>
                  <a:ext cx="163513" cy="114300"/>
                </a:xfrm>
                <a:custGeom>
                  <a:avLst/>
                  <a:gdLst>
                    <a:gd name="T0" fmla="*/ 26 w 57"/>
                    <a:gd name="T1" fmla="*/ 40 h 40"/>
                    <a:gd name="T2" fmla="*/ 57 w 57"/>
                    <a:gd name="T3" fmla="*/ 40 h 40"/>
                    <a:gd name="T4" fmla="*/ 0 w 57"/>
                    <a:gd name="T5" fmla="*/ 0 h 40"/>
                    <a:gd name="T6" fmla="*/ 26 w 57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40">
                      <a:moveTo>
                        <a:pt x="26" y="40"/>
                      </a:moveTo>
                      <a:cubicBezTo>
                        <a:pt x="57" y="40"/>
                        <a:pt x="57" y="40"/>
                        <a:pt x="57" y="40"/>
                      </a:cubicBezTo>
                      <a:cubicBezTo>
                        <a:pt x="43" y="21"/>
                        <a:pt x="23" y="6"/>
                        <a:pt x="0" y="0"/>
                      </a:cubicBezTo>
                      <a:cubicBezTo>
                        <a:pt x="11" y="9"/>
                        <a:pt x="20" y="23"/>
                        <a:pt x="2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8" name="Freeform 66"/>
                <p:cNvSpPr>
                  <a:spLocks/>
                </p:cNvSpPr>
                <p:nvPr/>
              </p:nvSpPr>
              <p:spPr bwMode="auto">
                <a:xfrm>
                  <a:off x="1968500" y="3592513"/>
                  <a:ext cx="163513" cy="115888"/>
                </a:xfrm>
                <a:custGeom>
                  <a:avLst/>
                  <a:gdLst>
                    <a:gd name="T0" fmla="*/ 26 w 57"/>
                    <a:gd name="T1" fmla="*/ 0 h 40"/>
                    <a:gd name="T2" fmla="*/ 0 w 57"/>
                    <a:gd name="T3" fmla="*/ 40 h 40"/>
                    <a:gd name="T4" fmla="*/ 57 w 57"/>
                    <a:gd name="T5" fmla="*/ 0 h 40"/>
                    <a:gd name="T6" fmla="*/ 26 w 57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40">
                      <a:moveTo>
                        <a:pt x="26" y="0"/>
                      </a:moveTo>
                      <a:cubicBezTo>
                        <a:pt x="20" y="18"/>
                        <a:pt x="11" y="32"/>
                        <a:pt x="0" y="40"/>
                      </a:cubicBezTo>
                      <a:cubicBezTo>
                        <a:pt x="23" y="35"/>
                        <a:pt x="43" y="20"/>
                        <a:pt x="57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9" name="Freeform 67"/>
                <p:cNvSpPr>
                  <a:spLocks/>
                </p:cNvSpPr>
                <p:nvPr/>
              </p:nvSpPr>
              <p:spPr bwMode="auto">
                <a:xfrm>
                  <a:off x="2051050" y="3294063"/>
                  <a:ext cx="130175" cy="127000"/>
                </a:xfrm>
                <a:custGeom>
                  <a:avLst/>
                  <a:gdLst>
                    <a:gd name="T0" fmla="*/ 31 w 45"/>
                    <a:gd name="T1" fmla="*/ 1 h 44"/>
                    <a:gd name="T2" fmla="*/ 0 w 45"/>
                    <a:gd name="T3" fmla="*/ 1 h 44"/>
                    <a:gd name="T4" fmla="*/ 6 w 45"/>
                    <a:gd name="T5" fmla="*/ 44 h 44"/>
                    <a:gd name="T6" fmla="*/ 45 w 45"/>
                    <a:gd name="T7" fmla="*/ 44 h 44"/>
                    <a:gd name="T8" fmla="*/ 33 w 45"/>
                    <a:gd name="T9" fmla="*/ 0 h 44"/>
                    <a:gd name="T10" fmla="*/ 31 w 45"/>
                    <a:gd name="T11" fmla="*/ 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44">
                      <a:moveTo>
                        <a:pt x="3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4"/>
                        <a:pt x="6" y="29"/>
                        <a:pt x="6" y="44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28"/>
                        <a:pt x="40" y="14"/>
                        <a:pt x="33" y="0"/>
                      </a:cubicBezTo>
                      <a:cubicBezTo>
                        <a:pt x="32" y="1"/>
                        <a:pt x="32" y="1"/>
                        <a:pt x="3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0" name="Freeform 68"/>
                <p:cNvSpPr>
                  <a:spLocks/>
                </p:cNvSpPr>
                <p:nvPr/>
              </p:nvSpPr>
              <p:spPr bwMode="auto">
                <a:xfrm>
                  <a:off x="1916113" y="3592513"/>
                  <a:ext cx="103188" cy="115888"/>
                </a:xfrm>
                <a:custGeom>
                  <a:avLst/>
                  <a:gdLst>
                    <a:gd name="T0" fmla="*/ 36 w 36"/>
                    <a:gd name="T1" fmla="*/ 0 h 40"/>
                    <a:gd name="T2" fmla="*/ 0 w 36"/>
                    <a:gd name="T3" fmla="*/ 0 h 40"/>
                    <a:gd name="T4" fmla="*/ 0 w 36"/>
                    <a:gd name="T5" fmla="*/ 40 h 40"/>
                    <a:gd name="T6" fmla="*/ 36 w 36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40">
                      <a:moveTo>
                        <a:pt x="3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4" y="38"/>
                        <a:pt x="27" y="23"/>
                        <a:pt x="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1" name="Freeform 69"/>
                <p:cNvSpPr>
                  <a:spLocks/>
                </p:cNvSpPr>
                <p:nvPr/>
              </p:nvSpPr>
              <p:spPr bwMode="auto">
                <a:xfrm>
                  <a:off x="1916113" y="3446463"/>
                  <a:ext cx="130175" cy="123825"/>
                </a:xfrm>
                <a:custGeom>
                  <a:avLst/>
                  <a:gdLst>
                    <a:gd name="T0" fmla="*/ 0 w 45"/>
                    <a:gd name="T1" fmla="*/ 0 h 43"/>
                    <a:gd name="T2" fmla="*/ 0 w 45"/>
                    <a:gd name="T3" fmla="*/ 43 h 43"/>
                    <a:gd name="T4" fmla="*/ 38 w 45"/>
                    <a:gd name="T5" fmla="*/ 43 h 43"/>
                    <a:gd name="T6" fmla="*/ 45 w 45"/>
                    <a:gd name="T7" fmla="*/ 0 h 43"/>
                    <a:gd name="T8" fmla="*/ 0 w 45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3">
                      <a:moveTo>
                        <a:pt x="0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2" y="30"/>
                        <a:pt x="45" y="15"/>
                        <a:pt x="4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2" name="Freeform 70"/>
                <p:cNvSpPr>
                  <a:spLocks/>
                </p:cNvSpPr>
                <p:nvPr/>
              </p:nvSpPr>
              <p:spPr bwMode="auto">
                <a:xfrm>
                  <a:off x="1787525" y="3592513"/>
                  <a:ext cx="106363" cy="115888"/>
                </a:xfrm>
                <a:custGeom>
                  <a:avLst/>
                  <a:gdLst>
                    <a:gd name="T0" fmla="*/ 37 w 37"/>
                    <a:gd name="T1" fmla="*/ 40 h 40"/>
                    <a:gd name="T2" fmla="*/ 37 w 37"/>
                    <a:gd name="T3" fmla="*/ 0 h 40"/>
                    <a:gd name="T4" fmla="*/ 0 w 37"/>
                    <a:gd name="T5" fmla="*/ 0 h 40"/>
                    <a:gd name="T6" fmla="*/ 37 w 37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40">
                      <a:moveTo>
                        <a:pt x="37" y="4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23"/>
                        <a:pt x="22" y="38"/>
                        <a:pt x="37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56" name="原创设计师QQ598969553          _5"/>
              <p:cNvSpPr/>
              <p:nvPr/>
            </p:nvSpPr>
            <p:spPr>
              <a:xfrm>
                <a:off x="4561201" y="5266080"/>
                <a:ext cx="1117782" cy="11177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52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6448">
              <a:off x="5046922" y="2098635"/>
              <a:ext cx="649716" cy="6497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3" name="Группа 172"/>
          <p:cNvGrpSpPr/>
          <p:nvPr/>
        </p:nvGrpSpPr>
        <p:grpSpPr>
          <a:xfrm rot="20836719">
            <a:off x="6690684" y="3688627"/>
            <a:ext cx="861457" cy="861457"/>
            <a:chOff x="4734198" y="3525691"/>
            <a:chExt cx="1262730" cy="1262730"/>
          </a:xfrm>
        </p:grpSpPr>
        <p:grpSp>
          <p:nvGrpSpPr>
            <p:cNvPr id="174" name="Группа 173"/>
            <p:cNvGrpSpPr/>
            <p:nvPr/>
          </p:nvGrpSpPr>
          <p:grpSpPr>
            <a:xfrm>
              <a:off x="4734198" y="3525691"/>
              <a:ext cx="1262730" cy="1262730"/>
              <a:chOff x="4734198" y="3453683"/>
              <a:chExt cx="1262730" cy="1262730"/>
            </a:xfrm>
          </p:grpSpPr>
          <p:sp>
            <p:nvSpPr>
              <p:cNvPr id="176" name="原创设计师QQ598969553          _4"/>
              <p:cNvSpPr/>
              <p:nvPr/>
            </p:nvSpPr>
            <p:spPr>
              <a:xfrm>
                <a:off x="4734198" y="3453683"/>
                <a:ext cx="1262730" cy="1262730"/>
              </a:xfrm>
              <a:prstGeom prst="ellipse">
                <a:avLst/>
              </a:prstGeom>
              <a:noFill/>
              <a:ln w="101600" cap="sq" cmpd="sng">
                <a:solidFill>
                  <a:srgbClr val="CBE7E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77" name="原创设计师QQ598969553          _5"/>
              <p:cNvSpPr/>
              <p:nvPr/>
            </p:nvSpPr>
            <p:spPr>
              <a:xfrm>
                <a:off x="4893868" y="3613353"/>
                <a:ext cx="943391" cy="9433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  <p:sp>
            <p:nvSpPr>
              <p:cNvPr id="178" name="原创设计师QQ598969553          _6"/>
              <p:cNvSpPr/>
              <p:nvPr/>
            </p:nvSpPr>
            <p:spPr>
              <a:xfrm>
                <a:off x="4734198" y="3453683"/>
                <a:ext cx="1262730" cy="1262730"/>
              </a:xfrm>
              <a:prstGeom prst="arc">
                <a:avLst>
                  <a:gd name="adj1" fmla="val 16839732"/>
                  <a:gd name="adj2" fmla="val 4024683"/>
                </a:avLst>
              </a:prstGeom>
              <a:noFill/>
              <a:ln w="101600" cap="sq" cmpd="sng">
                <a:solidFill>
                  <a:schemeClr val="accent2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pic>
          <p:nvPicPr>
            <p:cNvPr id="175" name="Graphic 42" descr="Database">
              <a:extLst>
                <a:ext uri="{FF2B5EF4-FFF2-40B4-BE49-F238E27FC236}">
                  <a16:creationId xmlns="" xmlns:a16="http://schemas.microsoft.com/office/drawing/2014/main" id="{4F97E452-393D-420B-8F65-88121996F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763281">
              <a:off x="5107584" y="3894787"/>
              <a:ext cx="524537" cy="524537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9" name="原创设计师QQ598969553          _16"/>
          <p:cNvSpPr txBox="1"/>
          <p:nvPr/>
        </p:nvSpPr>
        <p:spPr>
          <a:xfrm>
            <a:off x="7636419" y="3569093"/>
            <a:ext cx="1654148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10 92</a:t>
            </a:r>
            <a:r>
              <a:rPr lang="ru-RU" sz="2800" b="1" dirty="0" smtClean="0">
                <a:latin typeface="+mn-ea"/>
                <a:cs typeface="Open Sans" panose="020B0606030504020204" pitchFamily="34" charset="0"/>
              </a:rPr>
              <a:t>6</a:t>
            </a:r>
            <a:r>
              <a:rPr lang="en-US" sz="2800" b="1" dirty="0" smtClean="0">
                <a:latin typeface="+mn-ea"/>
                <a:cs typeface="Open Sans" panose="020B0606030504020204" pitchFamily="34" charset="0"/>
              </a:rPr>
              <a:t> 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(31</a:t>
            </a:r>
            <a:r>
              <a:rPr lang="ru-RU" sz="1800" b="1" dirty="0" smtClean="0">
                <a:latin typeface="+mn-ea"/>
                <a:cs typeface="Open Sans" panose="020B0606030504020204" pitchFamily="34" charset="0"/>
              </a:rPr>
              <a:t>,7</a:t>
            </a:r>
            <a:r>
              <a:rPr lang="en-US" sz="1800" b="1" dirty="0" smtClean="0">
                <a:latin typeface="+mn-ea"/>
                <a:cs typeface="Open Sans" panose="020B0606030504020204" pitchFamily="34" charset="0"/>
              </a:rPr>
              <a:t>%)</a:t>
            </a:r>
            <a:endParaRPr lang="ru-RU" sz="1800" b="1" dirty="0" smtClean="0"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>
                <a:latin typeface="+mn-ea"/>
                <a:cs typeface="Open Sans" panose="020B0606030504020204" pitchFamily="34" charset="0"/>
              </a:rPr>
              <a:t>НАЦИОНАЛЬНАЯ ЭКОНОМИКА</a:t>
            </a:r>
            <a:endParaRPr lang="en-US" sz="4000" b="1" dirty="0"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>
            <a:off x="6102350" y="1839116"/>
            <a:ext cx="0" cy="39151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H="1">
            <a:off x="6992644" y="5004445"/>
            <a:ext cx="42100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2" name="Таблица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15726"/>
              </p:ext>
            </p:extLst>
          </p:nvPr>
        </p:nvGraphicFramePr>
        <p:xfrm>
          <a:off x="6822687" y="1992774"/>
          <a:ext cx="4658617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175"/>
                <a:gridCol w="2921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вышестоящих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400" b="1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143,4</a:t>
                      </a:r>
                      <a:endParaRPr lang="ru-RU" sz="24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26 342,1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183" name="Прямая соединительная линия 182"/>
          <p:cNvCxnSpPr/>
          <p:nvPr/>
        </p:nvCxnSpPr>
        <p:spPr>
          <a:xfrm flipH="1">
            <a:off x="6992644" y="3132237"/>
            <a:ext cx="42100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" name="Таблица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81334"/>
              </p:ext>
            </p:extLst>
          </p:nvPr>
        </p:nvGraphicFramePr>
        <p:xfrm>
          <a:off x="1361083" y="4092017"/>
          <a:ext cx="264172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7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сфера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16 095 </a:t>
                      </a:r>
                      <a:r>
                        <a:rPr lang="ru-RU" sz="2000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(46,7%)</a:t>
                      </a:r>
                      <a:endParaRPr lang="ru-RU" sz="28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85" name="Прямоугольник 184"/>
          <p:cNvSpPr/>
          <p:nvPr/>
        </p:nvSpPr>
        <p:spPr>
          <a:xfrm>
            <a:off x="10334450" y="1449205"/>
            <a:ext cx="1736425" cy="386888"/>
          </a:xfrm>
          <a:prstGeom prst="rect">
            <a:avLst/>
          </a:prstGeom>
        </p:spPr>
        <p:txBody>
          <a:bodyPr wrap="square" lIns="108826" tIns="54413" rIns="108826" bIns="54413">
            <a:spAutoFit/>
          </a:bodyPr>
          <a:lstStyle/>
          <a:p>
            <a:pPr lvl="0"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738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2023 года </a:t>
            </a:r>
            <a:r>
              <a:rPr lang="ru-RU" sz="29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34 485,5</a:t>
            </a:r>
            <a:r>
              <a:rPr lang="ru-RU" sz="29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en-US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1" name="Группа 190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193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94" name="Прямоугольник 193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 flipH="1">
            <a:off x="804571" y="5004000"/>
            <a:ext cx="42100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  <p:bldP spid="72" grpId="0"/>
      <p:bldP spid="98" grpId="0"/>
      <p:bldP spid="106" grpId="0"/>
      <p:bldP spid="117" grpId="0"/>
      <p:bldP spid="125" grpId="0"/>
      <p:bldP spid="133" grpId="0"/>
      <p:bldP spid="141" grpId="0"/>
      <p:bldP spid="149" grpId="0"/>
      <p:bldP spid="179" grpId="0"/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677186167"/>
              </p:ext>
            </p:extLst>
          </p:nvPr>
        </p:nvGraphicFramePr>
        <p:xfrm>
          <a:off x="5216190" y="1794956"/>
          <a:ext cx="6834470" cy="4423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9" name="Группа 48"/>
          <p:cNvGrpSpPr/>
          <p:nvPr/>
        </p:nvGrpSpPr>
        <p:grpSpPr>
          <a:xfrm>
            <a:off x="822974" y="1794956"/>
            <a:ext cx="4271263" cy="4392488"/>
            <a:chOff x="7182470" y="1980109"/>
            <a:chExt cx="4895420" cy="3894585"/>
          </a:xfrm>
          <a:solidFill>
            <a:schemeClr val="bg1"/>
          </a:solidFill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182470" y="1980109"/>
              <a:ext cx="3816424" cy="1164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программных расходов на 2023 год</a:t>
              </a:r>
            </a:p>
            <a:p>
              <a:pPr algn="ctr"/>
              <a:r>
                <a:rPr lang="en-US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31 476,8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 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91,</a:t>
              </a:r>
              <a:r>
                <a:rPr lang="ru-RU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8261466" y="3436107"/>
              <a:ext cx="3816424" cy="1164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</a:t>
              </a:r>
            </a:p>
            <a:p>
              <a:pPr algn="ctr"/>
              <a:r>
                <a:rPr lang="ru-RU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30 638,9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 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88,8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расходов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8261466" y="4710260"/>
              <a:ext cx="3816424" cy="1164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Ведомственные целевые программы</a:t>
              </a:r>
            </a:p>
            <a:p>
              <a:pPr algn="ctr"/>
              <a:r>
                <a:rPr lang="en-US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837,9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руб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</a:t>
              </a:r>
              <a:r>
                <a:rPr lang="ru-RU" sz="20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расходов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Прямая со стрелкой 52"/>
            <p:cNvCxnSpPr>
              <a:endCxn id="52" idx="1"/>
            </p:cNvCxnSpPr>
            <p:nvPr/>
          </p:nvCxnSpPr>
          <p:spPr>
            <a:xfrm>
              <a:off x="7686526" y="5292477"/>
              <a:ext cx="574940" cy="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7686526" y="4018324"/>
              <a:ext cx="574940" cy="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7686526" y="3144543"/>
              <a:ext cx="0" cy="2169926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04" y="3004880"/>
            <a:ext cx="864432" cy="8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9">
            <a:extLst>
              <a:ext uri="{FF2B5EF4-FFF2-40B4-BE49-F238E27FC236}">
                <a16:creationId xmlns="" xmlns:a16="http://schemas.microsoft.com/office/drawing/2014/main" id="{8F76CAF1-FCEB-44A4-A3C5-BE5C3A6E48DB}"/>
              </a:ext>
            </a:extLst>
          </p:cNvPr>
          <p:cNvSpPr/>
          <p:nvPr/>
        </p:nvSpPr>
        <p:spPr>
          <a:xfrm>
            <a:off x="5685308" y="2044151"/>
            <a:ext cx="634823" cy="54289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63" name="Graphic 42" descr="Database">
            <a:extLst>
              <a:ext uri="{FF2B5EF4-FFF2-40B4-BE49-F238E27FC236}">
                <a16:creationId xmlns="" xmlns:a16="http://schemas.microsoft.com/office/drawing/2014/main" id="{4F97E452-393D-420B-8F65-88121996F3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57277" y="4243228"/>
            <a:ext cx="690886" cy="690886"/>
          </a:xfrm>
          <a:prstGeom prst="rect">
            <a:avLst/>
          </a:prstGeom>
          <a:effectLst/>
        </p:spPr>
      </p:pic>
      <p:grpSp>
        <p:nvGrpSpPr>
          <p:cNvPr id="64" name="Группа 63"/>
          <p:cNvGrpSpPr/>
          <p:nvPr/>
        </p:nvGrpSpPr>
        <p:grpSpPr>
          <a:xfrm>
            <a:off x="5707920" y="5386487"/>
            <a:ext cx="589597" cy="656941"/>
            <a:chOff x="5788805" y="5571640"/>
            <a:chExt cx="427829" cy="476696"/>
          </a:xfrm>
          <a:solidFill>
            <a:schemeClr val="tx1">
              <a:lumMod val="75000"/>
            </a:schemeClr>
          </a:solidFill>
        </p:grpSpPr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5888359" y="5571640"/>
              <a:ext cx="229352" cy="242833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5788805" y="5796533"/>
              <a:ext cx="427829" cy="25180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prstClr val="black"/>
                </a:solidFill>
              </a:endParaRPr>
            </a:p>
          </p:txBody>
        </p:sp>
      </p:grpSp>
      <p:sp>
        <p:nvSpPr>
          <p:cNvPr id="67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738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</a:t>
            </a:r>
            <a:endParaRPr lang="en-US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3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70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196" y="3815520"/>
            <a:ext cx="1925804" cy="3573480"/>
            <a:chOff x="4430182" y="502015"/>
            <a:chExt cx="3250794" cy="5853970"/>
          </a:xfrm>
        </p:grpSpPr>
        <p:pic>
          <p:nvPicPr>
            <p:cNvPr id="25" name="Picture 6" descr="C:\Users\AN-dvorovaya\Downloads\sammy-line-pointer-for-presentation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472" y="664977"/>
              <a:ext cx="99806" cy="78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AN-dvorovaya\Downloads\sammy-line-thumbs-up-man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182" y="502015"/>
              <a:ext cx="3250794" cy="5853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00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AEF2FE11-81F0-4825-8DBD-5111EE186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>
                                            <p:graphicEl>
                                              <a:dgm id="{AEF2FE11-81F0-4825-8DBD-5111EE186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7736973-BA28-402C-B402-A2D38953B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8">
                                            <p:graphicEl>
                                              <a:dgm id="{E7736973-BA28-402C-B402-A2D38953B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C8DF2379-6D73-4468-90A1-C6A92E9EA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>
                                            <p:graphicEl>
                                              <a:dgm id="{C8DF2379-6D73-4468-90A1-C6A92E9EA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82814433-735B-4D26-8EB9-EE693B262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>
                                            <p:graphicEl>
                                              <a:dgm id="{82814433-735B-4D26-8EB9-EE693B262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823C318A-5E0F-4703-9947-B2BAABF8B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8">
                                            <p:graphicEl>
                                              <a:dgm id="{823C318A-5E0F-4703-9947-B2BAABF8B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952BAAE8-EBA7-4448-B440-E10310DA9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8">
                                            <p:graphicEl>
                                              <a:dgm id="{952BAAE8-EBA7-4448-B440-E10310DA9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7A6F931-9E8B-4FAD-BF27-E5947202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>
                                            <p:graphicEl>
                                              <a:dgm id="{E7A6F931-9E8B-4FAD-BF27-E5947202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1F4635DC-8EAB-4EB3-A8E7-287EAAA81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8">
                                            <p:graphicEl>
                                              <a:dgm id="{1F4635DC-8EAB-4EB3-A8E7-287EAAA81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Sub>
          <a:bldDgm bld="one"/>
        </p:bldSub>
      </p:bldGraphic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grpSp>
        <p:nvGrpSpPr>
          <p:cNvPr id="102" name="组合 3">
            <a:extLst>
              <a:ext uri="{FF2B5EF4-FFF2-40B4-BE49-F238E27FC236}">
                <a16:creationId xmlns:a16="http://schemas.microsoft.com/office/drawing/2014/main" xmlns="" id="{13F749E8-1D68-4D1F-9824-2AA3C50A83F9}"/>
              </a:ext>
            </a:extLst>
          </p:cNvPr>
          <p:cNvGrpSpPr/>
          <p:nvPr/>
        </p:nvGrpSpPr>
        <p:grpSpPr>
          <a:xfrm>
            <a:off x="3040826" y="2021858"/>
            <a:ext cx="2727017" cy="734099"/>
            <a:chOff x="3172851" y="1758163"/>
            <a:chExt cx="2557007" cy="708593"/>
          </a:xfrm>
        </p:grpSpPr>
        <p:sp>
          <p:nvSpPr>
            <p:cNvPr id="103" name="Freeform 52">
              <a:extLst>
                <a:ext uri="{FF2B5EF4-FFF2-40B4-BE49-F238E27FC236}">
                  <a16:creationId xmlns:a16="http://schemas.microsoft.com/office/drawing/2014/main" xmlns="" id="{BC9FB7C7-D5E7-4CFC-93BC-CC25C7B5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593" y="1758163"/>
              <a:ext cx="2396265" cy="708593"/>
            </a:xfrm>
            <a:custGeom>
              <a:avLst/>
              <a:gdLst>
                <a:gd name="T0" fmla="*/ 0 w 1258"/>
                <a:gd name="T1" fmla="*/ 0 h 372"/>
                <a:gd name="T2" fmla="*/ 886 w 1258"/>
                <a:gd name="T3" fmla="*/ 0 h 372"/>
                <a:gd name="T4" fmla="*/ 1258 w 1258"/>
                <a:gd name="T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8" h="372">
                  <a:moveTo>
                    <a:pt x="0" y="0"/>
                  </a:moveTo>
                  <a:lnTo>
                    <a:pt x="886" y="0"/>
                  </a:lnTo>
                  <a:lnTo>
                    <a:pt x="1258" y="372"/>
                  </a:lnTo>
                </a:path>
              </a:pathLst>
            </a:custGeom>
            <a:noFill/>
            <a:ln w="3175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04" name="Straight Connector 8">
              <a:extLst>
                <a:ext uri="{FF2B5EF4-FFF2-40B4-BE49-F238E27FC236}">
                  <a16:creationId xmlns:a16="http://schemas.microsoft.com/office/drawing/2014/main" xmlns="" id="{62C7029F-2685-4DAA-9E83-57B49C2B23CD}"/>
                </a:ext>
              </a:extLst>
            </p:cNvPr>
            <p:cNvCxnSpPr/>
            <p:nvPr/>
          </p:nvCxnSpPr>
          <p:spPr>
            <a:xfrm>
              <a:off x="3172851" y="1758163"/>
              <a:ext cx="21598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5">
            <a:extLst>
              <a:ext uri="{FF2B5EF4-FFF2-40B4-BE49-F238E27FC236}">
                <a16:creationId xmlns:a16="http://schemas.microsoft.com/office/drawing/2014/main" xmlns="" id="{0C6D7DA9-6507-4363-ACF4-2C8983B9B858}"/>
              </a:ext>
            </a:extLst>
          </p:cNvPr>
          <p:cNvGrpSpPr/>
          <p:nvPr/>
        </p:nvGrpSpPr>
        <p:grpSpPr>
          <a:xfrm>
            <a:off x="3040824" y="3792038"/>
            <a:ext cx="2200175" cy="45719"/>
            <a:chOff x="3172851" y="3466840"/>
            <a:chExt cx="1974130" cy="0"/>
          </a:xfrm>
        </p:grpSpPr>
        <p:sp>
          <p:nvSpPr>
            <p:cNvPr id="106" name="Line 54">
              <a:extLst>
                <a:ext uri="{FF2B5EF4-FFF2-40B4-BE49-F238E27FC236}">
                  <a16:creationId xmlns:a16="http://schemas.microsoft.com/office/drawing/2014/main" xmlns="" id="{D89C995E-1FC5-4F77-8079-F783D7410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592" y="3466840"/>
              <a:ext cx="1813389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07" name="Straight Connector 12">
              <a:extLst>
                <a:ext uri="{FF2B5EF4-FFF2-40B4-BE49-F238E27FC236}">
                  <a16:creationId xmlns:a16="http://schemas.microsoft.com/office/drawing/2014/main" xmlns="" id="{0B7FE341-CCD8-4028-A0BD-505A0A072806}"/>
                </a:ext>
              </a:extLst>
            </p:cNvPr>
            <p:cNvCxnSpPr/>
            <p:nvPr/>
          </p:nvCxnSpPr>
          <p:spPr>
            <a:xfrm>
              <a:off x="3172851" y="3466840"/>
              <a:ext cx="215980" cy="0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7">
            <a:extLst>
              <a:ext uri="{FF2B5EF4-FFF2-40B4-BE49-F238E27FC236}">
                <a16:creationId xmlns:a16="http://schemas.microsoft.com/office/drawing/2014/main" xmlns="" id="{AE5D283D-74FD-4718-A59D-2B169AB2A30D}"/>
              </a:ext>
            </a:extLst>
          </p:cNvPr>
          <p:cNvGrpSpPr/>
          <p:nvPr/>
        </p:nvGrpSpPr>
        <p:grpSpPr>
          <a:xfrm>
            <a:off x="3195742" y="5724525"/>
            <a:ext cx="1595258" cy="0"/>
            <a:chOff x="3172851" y="5175515"/>
            <a:chExt cx="1539831" cy="0"/>
          </a:xfrm>
        </p:grpSpPr>
        <p:sp>
          <p:nvSpPr>
            <p:cNvPr id="109" name="Line 56">
              <a:extLst>
                <a:ext uri="{FF2B5EF4-FFF2-40B4-BE49-F238E27FC236}">
                  <a16:creationId xmlns:a16="http://schemas.microsoft.com/office/drawing/2014/main" xmlns="" id="{8C8EC19D-79D2-4A56-8FB0-D30BD1305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592" y="5175515"/>
              <a:ext cx="1379090" cy="0"/>
            </a:xfrm>
            <a:prstGeom prst="line">
              <a:avLst/>
            </a:prstGeom>
            <a:noFill/>
            <a:ln w="3175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10" name="Straight Connector 16">
              <a:extLst>
                <a:ext uri="{FF2B5EF4-FFF2-40B4-BE49-F238E27FC236}">
                  <a16:creationId xmlns:a16="http://schemas.microsoft.com/office/drawing/2014/main" xmlns="" id="{F37BBEB5-47A1-495E-9500-780CDD570F71}"/>
                </a:ext>
              </a:extLst>
            </p:cNvPr>
            <p:cNvCxnSpPr/>
            <p:nvPr/>
          </p:nvCxnSpPr>
          <p:spPr>
            <a:xfrm>
              <a:off x="3172851" y="5175515"/>
              <a:ext cx="21598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4">
            <a:extLst>
              <a:ext uri="{FF2B5EF4-FFF2-40B4-BE49-F238E27FC236}">
                <a16:creationId xmlns:a16="http://schemas.microsoft.com/office/drawing/2014/main" xmlns="" id="{4FC38091-DA33-4099-8026-0A8E0F14465D}"/>
              </a:ext>
            </a:extLst>
          </p:cNvPr>
          <p:cNvGrpSpPr/>
          <p:nvPr/>
        </p:nvGrpSpPr>
        <p:grpSpPr>
          <a:xfrm>
            <a:off x="6956785" y="2021858"/>
            <a:ext cx="1989933" cy="0"/>
            <a:chOff x="6952751" y="1758163"/>
            <a:chExt cx="1920794" cy="0"/>
          </a:xfrm>
        </p:grpSpPr>
        <p:sp>
          <p:nvSpPr>
            <p:cNvPr id="112" name="Line 53">
              <a:extLst>
                <a:ext uri="{FF2B5EF4-FFF2-40B4-BE49-F238E27FC236}">
                  <a16:creationId xmlns:a16="http://schemas.microsoft.com/office/drawing/2014/main" xmlns="" id="{171EC3C9-FA7D-47F5-B887-B86D76BFB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2751" y="1758163"/>
              <a:ext cx="1760055" cy="0"/>
            </a:xfrm>
            <a:prstGeom prst="line">
              <a:avLst/>
            </a:prstGeom>
            <a:noFill/>
            <a:ln w="3175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13" name="Straight Connector 20">
              <a:extLst>
                <a:ext uri="{FF2B5EF4-FFF2-40B4-BE49-F238E27FC236}">
                  <a16:creationId xmlns:a16="http://schemas.microsoft.com/office/drawing/2014/main" xmlns="" id="{1085B029-0EE3-4316-9080-CAEFD789AD34}"/>
                </a:ext>
              </a:extLst>
            </p:cNvPr>
            <p:cNvCxnSpPr/>
            <p:nvPr/>
          </p:nvCxnSpPr>
          <p:spPr>
            <a:xfrm>
              <a:off x="8657565" y="1758163"/>
              <a:ext cx="21598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6">
            <a:extLst>
              <a:ext uri="{FF2B5EF4-FFF2-40B4-BE49-F238E27FC236}">
                <a16:creationId xmlns:a16="http://schemas.microsoft.com/office/drawing/2014/main" xmlns="" id="{1E7DC298-716B-47D4-B126-62C755697A17}"/>
              </a:ext>
            </a:extLst>
          </p:cNvPr>
          <p:cNvGrpSpPr/>
          <p:nvPr/>
        </p:nvGrpSpPr>
        <p:grpSpPr>
          <a:xfrm>
            <a:off x="7181751" y="2907962"/>
            <a:ext cx="1764965" cy="884077"/>
            <a:chOff x="7169903" y="2613480"/>
            <a:chExt cx="1703642" cy="853359"/>
          </a:xfrm>
        </p:grpSpPr>
        <p:sp>
          <p:nvSpPr>
            <p:cNvPr id="115" name="Freeform 55">
              <a:extLst>
                <a:ext uri="{FF2B5EF4-FFF2-40B4-BE49-F238E27FC236}">
                  <a16:creationId xmlns:a16="http://schemas.microsoft.com/office/drawing/2014/main" xmlns="" id="{2AC0E9F3-42EA-4542-9914-CB8D20F5B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903" y="2613480"/>
              <a:ext cx="1542906" cy="853359"/>
            </a:xfrm>
            <a:custGeom>
              <a:avLst/>
              <a:gdLst>
                <a:gd name="T0" fmla="*/ 810 w 810"/>
                <a:gd name="T1" fmla="*/ 448 h 448"/>
                <a:gd name="T2" fmla="*/ 448 w 810"/>
                <a:gd name="T3" fmla="*/ 448 h 448"/>
                <a:gd name="T4" fmla="*/ 0 w 810"/>
                <a:gd name="T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448">
                  <a:moveTo>
                    <a:pt x="810" y="448"/>
                  </a:moveTo>
                  <a:lnTo>
                    <a:pt x="448" y="44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16" name="Straight Connector 24">
              <a:extLst>
                <a:ext uri="{FF2B5EF4-FFF2-40B4-BE49-F238E27FC236}">
                  <a16:creationId xmlns:a16="http://schemas.microsoft.com/office/drawing/2014/main" xmlns="" id="{15B4A349-15C5-4717-8136-6006E3AEDB16}"/>
                </a:ext>
              </a:extLst>
            </p:cNvPr>
            <p:cNvCxnSpPr/>
            <p:nvPr/>
          </p:nvCxnSpPr>
          <p:spPr>
            <a:xfrm>
              <a:off x="8657565" y="3466839"/>
              <a:ext cx="215980" cy="0"/>
            </a:xfrm>
            <a:prstGeom prst="line">
              <a:avLst/>
            </a:prstGeom>
            <a:ln w="254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组合 8">
            <a:extLst>
              <a:ext uri="{FF2B5EF4-FFF2-40B4-BE49-F238E27FC236}">
                <a16:creationId xmlns:a16="http://schemas.microsoft.com/office/drawing/2014/main" xmlns="" id="{54B2BC50-ED0D-4CE8-9BFD-2A39EF1E3230}"/>
              </a:ext>
            </a:extLst>
          </p:cNvPr>
          <p:cNvGrpSpPr/>
          <p:nvPr/>
        </p:nvGrpSpPr>
        <p:grpSpPr>
          <a:xfrm>
            <a:off x="6814700" y="4303202"/>
            <a:ext cx="2132018" cy="1259020"/>
            <a:chOff x="6815604" y="3960242"/>
            <a:chExt cx="2057941" cy="1215276"/>
          </a:xfrm>
        </p:grpSpPr>
        <p:sp>
          <p:nvSpPr>
            <p:cNvPr id="118" name="Freeform 57">
              <a:extLst>
                <a:ext uri="{FF2B5EF4-FFF2-40B4-BE49-F238E27FC236}">
                  <a16:creationId xmlns:a16="http://schemas.microsoft.com/office/drawing/2014/main" xmlns="" id="{AB929B7E-7D06-44DB-8318-D333D06C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604" y="3960242"/>
              <a:ext cx="1897202" cy="1215276"/>
            </a:xfrm>
            <a:custGeom>
              <a:avLst/>
              <a:gdLst>
                <a:gd name="T0" fmla="*/ 996 w 996"/>
                <a:gd name="T1" fmla="*/ 638 h 638"/>
                <a:gd name="T2" fmla="*/ 638 w 996"/>
                <a:gd name="T3" fmla="*/ 638 h 638"/>
                <a:gd name="T4" fmla="*/ 0 w 996"/>
                <a:gd name="T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6" h="638">
                  <a:moveTo>
                    <a:pt x="996" y="638"/>
                  </a:moveTo>
                  <a:lnTo>
                    <a:pt x="638" y="63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19" name="Straight Connector 28">
              <a:extLst>
                <a:ext uri="{FF2B5EF4-FFF2-40B4-BE49-F238E27FC236}">
                  <a16:creationId xmlns:a16="http://schemas.microsoft.com/office/drawing/2014/main" xmlns="" id="{02F91D54-3E4E-4D01-B384-F6DF6BBE3A6E}"/>
                </a:ext>
              </a:extLst>
            </p:cNvPr>
            <p:cNvCxnSpPr/>
            <p:nvPr/>
          </p:nvCxnSpPr>
          <p:spPr>
            <a:xfrm>
              <a:off x="8657565" y="5175515"/>
              <a:ext cx="21598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4782706" y="1590261"/>
            <a:ext cx="2753294" cy="5134752"/>
            <a:chOff x="4782706" y="1590261"/>
            <a:chExt cx="2753294" cy="5134752"/>
          </a:xfrm>
        </p:grpSpPr>
        <p:sp>
          <p:nvSpPr>
            <p:cNvPr id="120" name="Freeform 59">
              <a:extLst>
                <a:ext uri="{FF2B5EF4-FFF2-40B4-BE49-F238E27FC236}">
                  <a16:creationId xmlns:a16="http://schemas.microsoft.com/office/drawing/2014/main" xmlns="" id="{E114E8E0-8FAA-4B33-ACF4-42EA0151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93" y="3441299"/>
              <a:ext cx="1274807" cy="1109044"/>
            </a:xfrm>
            <a:custGeom>
              <a:avLst/>
              <a:gdLst>
                <a:gd name="T0" fmla="*/ 0 w 323"/>
                <a:gd name="T1" fmla="*/ 247 h 281"/>
                <a:gd name="T2" fmla="*/ 84 w 323"/>
                <a:gd name="T3" fmla="*/ 63 h 281"/>
                <a:gd name="T4" fmla="*/ 314 w 323"/>
                <a:gd name="T5" fmla="*/ 17 h 281"/>
                <a:gd name="T6" fmla="*/ 22 w 323"/>
                <a:gd name="T7" fmla="*/ 272 h 281"/>
                <a:gd name="T8" fmla="*/ 203 w 323"/>
                <a:gd name="T9" fmla="*/ 120 h 281"/>
                <a:gd name="T10" fmla="*/ 0 w 323"/>
                <a:gd name="T1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1">
                  <a:moveTo>
                    <a:pt x="0" y="247"/>
                  </a:moveTo>
                  <a:cubicBezTo>
                    <a:pt x="0" y="247"/>
                    <a:pt x="7" y="126"/>
                    <a:pt x="84" y="63"/>
                  </a:cubicBezTo>
                  <a:cubicBezTo>
                    <a:pt x="161" y="0"/>
                    <a:pt x="213" y="60"/>
                    <a:pt x="314" y="17"/>
                  </a:cubicBezTo>
                  <a:cubicBezTo>
                    <a:pt x="314" y="17"/>
                    <a:pt x="323" y="281"/>
                    <a:pt x="22" y="272"/>
                  </a:cubicBezTo>
                  <a:cubicBezTo>
                    <a:pt x="22" y="272"/>
                    <a:pt x="167" y="199"/>
                    <a:pt x="203" y="120"/>
                  </a:cubicBezTo>
                  <a:cubicBezTo>
                    <a:pt x="203" y="120"/>
                    <a:pt x="141" y="200"/>
                    <a:pt x="0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60">
              <a:extLst>
                <a:ext uri="{FF2B5EF4-FFF2-40B4-BE49-F238E27FC236}">
                  <a16:creationId xmlns:a16="http://schemas.microsoft.com/office/drawing/2014/main" xmlns="" id="{5E0922C7-F3A7-4B9A-BC24-F70090D7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076" y="2912433"/>
              <a:ext cx="1235340" cy="1503719"/>
            </a:xfrm>
            <a:custGeom>
              <a:avLst/>
              <a:gdLst>
                <a:gd name="T0" fmla="*/ 281 w 313"/>
                <a:gd name="T1" fmla="*/ 381 h 381"/>
                <a:gd name="T2" fmla="*/ 95 w 313"/>
                <a:gd name="T3" fmla="*/ 280 h 381"/>
                <a:gd name="T4" fmla="*/ 15 w 313"/>
                <a:gd name="T5" fmla="*/ 0 h 381"/>
                <a:gd name="T6" fmla="*/ 112 w 313"/>
                <a:gd name="T7" fmla="*/ 67 h 381"/>
                <a:gd name="T8" fmla="*/ 313 w 313"/>
                <a:gd name="T9" fmla="*/ 355 h 381"/>
                <a:gd name="T10" fmla="*/ 108 w 313"/>
                <a:gd name="T11" fmla="*/ 157 h 381"/>
                <a:gd name="T12" fmla="*/ 281 w 313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81">
                  <a:moveTo>
                    <a:pt x="281" y="381"/>
                  </a:moveTo>
                  <a:cubicBezTo>
                    <a:pt x="281" y="381"/>
                    <a:pt x="164" y="378"/>
                    <a:pt x="95" y="280"/>
                  </a:cubicBezTo>
                  <a:cubicBezTo>
                    <a:pt x="26" y="182"/>
                    <a:pt x="0" y="110"/>
                    <a:pt x="15" y="0"/>
                  </a:cubicBezTo>
                  <a:cubicBezTo>
                    <a:pt x="15" y="0"/>
                    <a:pt x="36" y="43"/>
                    <a:pt x="112" y="67"/>
                  </a:cubicBezTo>
                  <a:cubicBezTo>
                    <a:pt x="188" y="90"/>
                    <a:pt x="291" y="146"/>
                    <a:pt x="313" y="355"/>
                  </a:cubicBezTo>
                  <a:cubicBezTo>
                    <a:pt x="313" y="355"/>
                    <a:pt x="171" y="253"/>
                    <a:pt x="108" y="157"/>
                  </a:cubicBezTo>
                  <a:cubicBezTo>
                    <a:pt x="108" y="157"/>
                    <a:pt x="154" y="276"/>
                    <a:pt x="281" y="3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61">
              <a:extLst>
                <a:ext uri="{FF2B5EF4-FFF2-40B4-BE49-F238E27FC236}">
                  <a16:creationId xmlns:a16="http://schemas.microsoft.com/office/drawing/2014/main" xmlns="" id="{89D44A48-34D8-45C9-BABE-4AD35642A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2592742"/>
              <a:ext cx="974853" cy="840663"/>
            </a:xfrm>
            <a:custGeom>
              <a:avLst/>
              <a:gdLst>
                <a:gd name="T0" fmla="*/ 3 w 247"/>
                <a:gd name="T1" fmla="*/ 196 h 213"/>
                <a:gd name="T2" fmla="*/ 54 w 247"/>
                <a:gd name="T3" fmla="*/ 52 h 213"/>
                <a:gd name="T4" fmla="*/ 223 w 247"/>
                <a:gd name="T5" fmla="*/ 3 h 213"/>
                <a:gd name="T6" fmla="*/ 21 w 247"/>
                <a:gd name="T7" fmla="*/ 213 h 213"/>
                <a:gd name="T8" fmla="*/ 147 w 247"/>
                <a:gd name="T9" fmla="*/ 87 h 213"/>
                <a:gd name="T10" fmla="*/ 3 w 247"/>
                <a:gd name="T11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13">
                  <a:moveTo>
                    <a:pt x="3" y="196"/>
                  </a:moveTo>
                  <a:cubicBezTo>
                    <a:pt x="3" y="196"/>
                    <a:pt x="0" y="105"/>
                    <a:pt x="54" y="52"/>
                  </a:cubicBezTo>
                  <a:cubicBezTo>
                    <a:pt x="108" y="0"/>
                    <a:pt x="150" y="42"/>
                    <a:pt x="223" y="3"/>
                  </a:cubicBezTo>
                  <a:cubicBezTo>
                    <a:pt x="223" y="3"/>
                    <a:pt x="247" y="200"/>
                    <a:pt x="21" y="213"/>
                  </a:cubicBezTo>
                  <a:cubicBezTo>
                    <a:pt x="21" y="213"/>
                    <a:pt x="125" y="149"/>
                    <a:pt x="147" y="87"/>
                  </a:cubicBezTo>
                  <a:cubicBezTo>
                    <a:pt x="147" y="87"/>
                    <a:pt x="105" y="151"/>
                    <a:pt x="3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62">
              <a:extLst>
                <a:ext uri="{FF2B5EF4-FFF2-40B4-BE49-F238E27FC236}">
                  <a16:creationId xmlns:a16="http://schemas.microsoft.com/office/drawing/2014/main" xmlns="" id="{EE237000-DD56-4BB5-8F9C-F8FD84DF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757" y="1590261"/>
              <a:ext cx="1045894" cy="1081415"/>
            </a:xfrm>
            <a:custGeom>
              <a:avLst/>
              <a:gdLst>
                <a:gd name="T0" fmla="*/ 40 w 265"/>
                <a:gd name="T1" fmla="*/ 266 h 274"/>
                <a:gd name="T2" fmla="*/ 28 w 265"/>
                <a:gd name="T3" fmla="*/ 114 h 274"/>
                <a:gd name="T4" fmla="*/ 162 w 265"/>
                <a:gd name="T5" fmla="*/ 0 h 274"/>
                <a:gd name="T6" fmla="*/ 63 w 265"/>
                <a:gd name="T7" fmla="*/ 274 h 274"/>
                <a:gd name="T8" fmla="*/ 127 w 265"/>
                <a:gd name="T9" fmla="*/ 108 h 274"/>
                <a:gd name="T10" fmla="*/ 40 w 265"/>
                <a:gd name="T11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74">
                  <a:moveTo>
                    <a:pt x="40" y="266"/>
                  </a:moveTo>
                  <a:cubicBezTo>
                    <a:pt x="40" y="266"/>
                    <a:pt x="0" y="184"/>
                    <a:pt x="28" y="114"/>
                  </a:cubicBezTo>
                  <a:cubicBezTo>
                    <a:pt x="56" y="44"/>
                    <a:pt x="112" y="65"/>
                    <a:pt x="162" y="0"/>
                  </a:cubicBezTo>
                  <a:cubicBezTo>
                    <a:pt x="162" y="0"/>
                    <a:pt x="265" y="170"/>
                    <a:pt x="63" y="274"/>
                  </a:cubicBezTo>
                  <a:cubicBezTo>
                    <a:pt x="63" y="274"/>
                    <a:pt x="132" y="173"/>
                    <a:pt x="127" y="108"/>
                  </a:cubicBezTo>
                  <a:cubicBezTo>
                    <a:pt x="127" y="108"/>
                    <a:pt x="115" y="183"/>
                    <a:pt x="40" y="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63">
              <a:extLst>
                <a:ext uri="{FF2B5EF4-FFF2-40B4-BE49-F238E27FC236}">
                  <a16:creationId xmlns:a16="http://schemas.microsoft.com/office/drawing/2014/main" xmlns="" id="{93830F77-B144-451E-BD3A-6353E769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843" y="2229640"/>
              <a:ext cx="757781" cy="1361636"/>
            </a:xfrm>
            <a:custGeom>
              <a:avLst/>
              <a:gdLst>
                <a:gd name="T0" fmla="*/ 109 w 192"/>
                <a:gd name="T1" fmla="*/ 345 h 345"/>
                <a:gd name="T2" fmla="*/ 15 w 192"/>
                <a:gd name="T3" fmla="*/ 217 h 345"/>
                <a:gd name="T4" fmla="*/ 51 w 192"/>
                <a:gd name="T5" fmla="*/ 0 h 345"/>
                <a:gd name="T6" fmla="*/ 95 w 192"/>
                <a:gd name="T7" fmla="*/ 77 h 345"/>
                <a:gd name="T8" fmla="*/ 139 w 192"/>
                <a:gd name="T9" fmla="*/ 338 h 345"/>
                <a:gd name="T10" fmla="*/ 64 w 192"/>
                <a:gd name="T11" fmla="*/ 137 h 345"/>
                <a:gd name="T12" fmla="*/ 109 w 192"/>
                <a:gd name="T1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5">
                  <a:moveTo>
                    <a:pt x="109" y="345"/>
                  </a:moveTo>
                  <a:cubicBezTo>
                    <a:pt x="109" y="345"/>
                    <a:pt x="31" y="306"/>
                    <a:pt x="15" y="217"/>
                  </a:cubicBezTo>
                  <a:cubicBezTo>
                    <a:pt x="0" y="128"/>
                    <a:pt x="5" y="71"/>
                    <a:pt x="51" y="0"/>
                  </a:cubicBezTo>
                  <a:cubicBezTo>
                    <a:pt x="51" y="0"/>
                    <a:pt x="51" y="36"/>
                    <a:pt x="95" y="77"/>
                  </a:cubicBezTo>
                  <a:cubicBezTo>
                    <a:pt x="139" y="117"/>
                    <a:pt x="192" y="188"/>
                    <a:pt x="139" y="338"/>
                  </a:cubicBezTo>
                  <a:cubicBezTo>
                    <a:pt x="139" y="338"/>
                    <a:pt x="76" y="222"/>
                    <a:pt x="64" y="137"/>
                  </a:cubicBezTo>
                  <a:cubicBezTo>
                    <a:pt x="64" y="137"/>
                    <a:pt x="56" y="233"/>
                    <a:pt x="109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64">
              <a:extLst>
                <a:ext uri="{FF2B5EF4-FFF2-40B4-BE49-F238E27FC236}">
                  <a16:creationId xmlns:a16="http://schemas.microsoft.com/office/drawing/2014/main" xmlns="" id="{39AB21CE-59C7-4299-8101-E8A44C769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706" y="4680585"/>
              <a:ext cx="2573294" cy="2044428"/>
            </a:xfrm>
            <a:custGeom>
              <a:avLst/>
              <a:gdLst>
                <a:gd name="T0" fmla="*/ 222 w 652"/>
                <a:gd name="T1" fmla="*/ 0 h 518"/>
                <a:gd name="T2" fmla="*/ 170 w 652"/>
                <a:gd name="T3" fmla="*/ 67 h 518"/>
                <a:gd name="T4" fmla="*/ 13 w 652"/>
                <a:gd name="T5" fmla="*/ 278 h 518"/>
                <a:gd name="T6" fmla="*/ 117 w 652"/>
                <a:gd name="T7" fmla="*/ 518 h 518"/>
                <a:gd name="T8" fmla="*/ 233 w 652"/>
                <a:gd name="T9" fmla="*/ 347 h 518"/>
                <a:gd name="T10" fmla="*/ 497 w 652"/>
                <a:gd name="T11" fmla="*/ 231 h 518"/>
                <a:gd name="T12" fmla="*/ 637 w 652"/>
                <a:gd name="T13" fmla="*/ 40 h 518"/>
                <a:gd name="T14" fmla="*/ 608 w 652"/>
                <a:gd name="T15" fmla="*/ 30 h 518"/>
                <a:gd name="T16" fmla="*/ 539 w 652"/>
                <a:gd name="T17" fmla="*/ 116 h 518"/>
                <a:gd name="T18" fmla="*/ 387 w 652"/>
                <a:gd name="T19" fmla="*/ 223 h 518"/>
                <a:gd name="T20" fmla="*/ 195 w 652"/>
                <a:gd name="T21" fmla="*/ 213 h 518"/>
                <a:gd name="T22" fmla="*/ 210 w 652"/>
                <a:gd name="T23" fmla="*/ 118 h 518"/>
                <a:gd name="T24" fmla="*/ 222 w 652"/>
                <a:gd name="T2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518">
                  <a:moveTo>
                    <a:pt x="222" y="0"/>
                  </a:moveTo>
                  <a:cubicBezTo>
                    <a:pt x="222" y="0"/>
                    <a:pt x="226" y="20"/>
                    <a:pt x="170" y="67"/>
                  </a:cubicBezTo>
                  <a:cubicBezTo>
                    <a:pt x="113" y="114"/>
                    <a:pt x="26" y="197"/>
                    <a:pt x="13" y="278"/>
                  </a:cubicBezTo>
                  <a:cubicBezTo>
                    <a:pt x="0" y="359"/>
                    <a:pt x="35" y="430"/>
                    <a:pt x="117" y="518"/>
                  </a:cubicBezTo>
                  <a:cubicBezTo>
                    <a:pt x="117" y="518"/>
                    <a:pt x="116" y="391"/>
                    <a:pt x="233" y="347"/>
                  </a:cubicBezTo>
                  <a:cubicBezTo>
                    <a:pt x="350" y="303"/>
                    <a:pt x="427" y="295"/>
                    <a:pt x="497" y="231"/>
                  </a:cubicBezTo>
                  <a:cubicBezTo>
                    <a:pt x="568" y="167"/>
                    <a:pt x="623" y="55"/>
                    <a:pt x="637" y="40"/>
                  </a:cubicBezTo>
                  <a:cubicBezTo>
                    <a:pt x="652" y="25"/>
                    <a:pt x="628" y="23"/>
                    <a:pt x="608" y="30"/>
                  </a:cubicBezTo>
                  <a:cubicBezTo>
                    <a:pt x="588" y="37"/>
                    <a:pt x="561" y="83"/>
                    <a:pt x="539" y="116"/>
                  </a:cubicBezTo>
                  <a:cubicBezTo>
                    <a:pt x="516" y="149"/>
                    <a:pt x="477" y="190"/>
                    <a:pt x="387" y="223"/>
                  </a:cubicBezTo>
                  <a:cubicBezTo>
                    <a:pt x="297" y="256"/>
                    <a:pt x="240" y="244"/>
                    <a:pt x="195" y="213"/>
                  </a:cubicBezTo>
                  <a:cubicBezTo>
                    <a:pt x="150" y="182"/>
                    <a:pt x="193" y="135"/>
                    <a:pt x="210" y="118"/>
                  </a:cubicBezTo>
                  <a:cubicBezTo>
                    <a:pt x="227" y="100"/>
                    <a:pt x="279" y="56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65">
              <a:extLst>
                <a:ext uri="{FF2B5EF4-FFF2-40B4-BE49-F238E27FC236}">
                  <a16:creationId xmlns:a16="http://schemas.microsoft.com/office/drawing/2014/main" xmlns="" id="{7F29266C-66A8-4E10-AC15-548E235C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608" y="4644000"/>
              <a:ext cx="1231392" cy="888023"/>
            </a:xfrm>
            <a:custGeom>
              <a:avLst/>
              <a:gdLst>
                <a:gd name="T0" fmla="*/ 0 w 312"/>
                <a:gd name="T1" fmla="*/ 196 h 225"/>
                <a:gd name="T2" fmla="*/ 92 w 312"/>
                <a:gd name="T3" fmla="*/ 93 h 225"/>
                <a:gd name="T4" fmla="*/ 173 w 312"/>
                <a:gd name="T5" fmla="*/ 31 h 225"/>
                <a:gd name="T6" fmla="*/ 133 w 312"/>
                <a:gd name="T7" fmla="*/ 96 h 225"/>
                <a:gd name="T8" fmla="*/ 74 w 312"/>
                <a:gd name="T9" fmla="*/ 177 h 225"/>
                <a:gd name="T10" fmla="*/ 137 w 312"/>
                <a:gd name="T11" fmla="*/ 117 h 225"/>
                <a:gd name="T12" fmla="*/ 207 w 312"/>
                <a:gd name="T13" fmla="*/ 10 h 225"/>
                <a:gd name="T14" fmla="*/ 246 w 312"/>
                <a:gd name="T15" fmla="*/ 14 h 225"/>
                <a:gd name="T16" fmla="*/ 207 w 312"/>
                <a:gd name="T17" fmla="*/ 74 h 225"/>
                <a:gd name="T18" fmla="*/ 132 w 312"/>
                <a:gd name="T19" fmla="*/ 179 h 225"/>
                <a:gd name="T20" fmla="*/ 200 w 312"/>
                <a:gd name="T21" fmla="*/ 123 h 225"/>
                <a:gd name="T22" fmla="*/ 270 w 312"/>
                <a:gd name="T23" fmla="*/ 10 h 225"/>
                <a:gd name="T24" fmla="*/ 312 w 312"/>
                <a:gd name="T25" fmla="*/ 15 h 225"/>
                <a:gd name="T26" fmla="*/ 274 w 312"/>
                <a:gd name="T27" fmla="*/ 72 h 225"/>
                <a:gd name="T28" fmla="*/ 182 w 312"/>
                <a:gd name="T29" fmla="*/ 192 h 225"/>
                <a:gd name="T30" fmla="*/ 0 w 312"/>
                <a:gd name="T31" fmla="*/ 1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225">
                  <a:moveTo>
                    <a:pt x="0" y="196"/>
                  </a:moveTo>
                  <a:cubicBezTo>
                    <a:pt x="0" y="196"/>
                    <a:pt x="54" y="175"/>
                    <a:pt x="92" y="93"/>
                  </a:cubicBezTo>
                  <a:cubicBezTo>
                    <a:pt x="130" y="11"/>
                    <a:pt x="164" y="25"/>
                    <a:pt x="173" y="31"/>
                  </a:cubicBezTo>
                  <a:cubicBezTo>
                    <a:pt x="173" y="31"/>
                    <a:pt x="148" y="65"/>
                    <a:pt x="133" y="96"/>
                  </a:cubicBezTo>
                  <a:cubicBezTo>
                    <a:pt x="119" y="128"/>
                    <a:pt x="96" y="162"/>
                    <a:pt x="74" y="177"/>
                  </a:cubicBezTo>
                  <a:cubicBezTo>
                    <a:pt x="74" y="177"/>
                    <a:pt x="109" y="165"/>
                    <a:pt x="137" y="117"/>
                  </a:cubicBezTo>
                  <a:cubicBezTo>
                    <a:pt x="166" y="69"/>
                    <a:pt x="193" y="18"/>
                    <a:pt x="207" y="10"/>
                  </a:cubicBezTo>
                  <a:cubicBezTo>
                    <a:pt x="222" y="1"/>
                    <a:pt x="244" y="9"/>
                    <a:pt x="246" y="14"/>
                  </a:cubicBezTo>
                  <a:cubicBezTo>
                    <a:pt x="246" y="14"/>
                    <a:pt x="220" y="40"/>
                    <a:pt x="207" y="74"/>
                  </a:cubicBezTo>
                  <a:cubicBezTo>
                    <a:pt x="193" y="107"/>
                    <a:pt x="166" y="158"/>
                    <a:pt x="132" y="179"/>
                  </a:cubicBezTo>
                  <a:cubicBezTo>
                    <a:pt x="132" y="179"/>
                    <a:pt x="176" y="158"/>
                    <a:pt x="200" y="123"/>
                  </a:cubicBezTo>
                  <a:cubicBezTo>
                    <a:pt x="223" y="87"/>
                    <a:pt x="250" y="19"/>
                    <a:pt x="270" y="10"/>
                  </a:cubicBezTo>
                  <a:cubicBezTo>
                    <a:pt x="289" y="0"/>
                    <a:pt x="307" y="7"/>
                    <a:pt x="312" y="15"/>
                  </a:cubicBezTo>
                  <a:cubicBezTo>
                    <a:pt x="312" y="15"/>
                    <a:pt x="286" y="42"/>
                    <a:pt x="274" y="72"/>
                  </a:cubicBezTo>
                  <a:cubicBezTo>
                    <a:pt x="262" y="101"/>
                    <a:pt x="228" y="171"/>
                    <a:pt x="182" y="192"/>
                  </a:cubicBezTo>
                  <a:cubicBezTo>
                    <a:pt x="137" y="214"/>
                    <a:pt x="59" y="225"/>
                    <a:pt x="0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71EABCB-FADF-4107-A502-B0E147BDA8F2}"/>
              </a:ext>
            </a:extLst>
          </p:cNvPr>
          <p:cNvSpPr txBox="1"/>
          <p:nvPr/>
        </p:nvSpPr>
        <p:spPr>
          <a:xfrm>
            <a:off x="-262802" y="1657669"/>
            <a:ext cx="52130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</a:t>
            </a:r>
            <a:r>
              <a:rPr lang="ru-RU" altLang="ko-K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4 775,5 </a:t>
            </a:r>
            <a:r>
              <a:rPr lang="ru-RU" altLang="ko-KR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altLang="ko-K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" name="Таблица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14363"/>
              </p:ext>
            </p:extLst>
          </p:nvPr>
        </p:nvGraphicFramePr>
        <p:xfrm>
          <a:off x="117687" y="4082320"/>
          <a:ext cx="43309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02"/>
                <a:gridCol w="20868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→ 13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216 350 → 218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71EABCB-FADF-4107-A502-B0E147BDA8F2}"/>
              </a:ext>
            </a:extLst>
          </p:cNvPr>
          <p:cNvSpPr txBox="1"/>
          <p:nvPr/>
        </p:nvSpPr>
        <p:spPr>
          <a:xfrm>
            <a:off x="7260689" y="1621810"/>
            <a:ext cx="52130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</a:t>
            </a:r>
            <a:r>
              <a:rPr lang="ru-RU" altLang="ko-K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7 941,9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altLang="ko-K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52332"/>
              </p:ext>
            </p:extLst>
          </p:nvPr>
        </p:nvGraphicFramePr>
        <p:xfrm>
          <a:off x="7497726" y="2102525"/>
          <a:ext cx="42682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639"/>
                <a:gridCol w="20566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→ 125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075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106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93457"/>
              </p:ext>
            </p:extLst>
          </p:nvPr>
        </p:nvGraphicFramePr>
        <p:xfrm>
          <a:off x="125686" y="2237320"/>
          <a:ext cx="38164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→ 194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47 100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71EABCB-FADF-4107-A502-B0E147BDA8F2}"/>
              </a:ext>
            </a:extLst>
          </p:cNvPr>
          <p:cNvSpPr txBox="1"/>
          <p:nvPr/>
        </p:nvSpPr>
        <p:spPr>
          <a:xfrm>
            <a:off x="-406818" y="3424124"/>
            <a:ext cx="52130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</a:t>
            </a:r>
            <a:r>
              <a:rPr lang="ru-RU" altLang="ko-K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166,8</a:t>
            </a:r>
            <a:endParaRPr lang="ru-RU" altLang="ko-KR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ko-KR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altLang="ko-K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" name="Таблица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88250"/>
              </p:ext>
            </p:extLst>
          </p:nvPr>
        </p:nvGraphicFramePr>
        <p:xfrm>
          <a:off x="7522708" y="3890707"/>
          <a:ext cx="433658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948"/>
                <a:gridCol w="2056635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→ 14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801 300 → 801 500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71EABCB-FADF-4107-A502-B0E147BDA8F2}"/>
              </a:ext>
            </a:extLst>
          </p:cNvPr>
          <p:cNvSpPr txBox="1"/>
          <p:nvPr/>
        </p:nvSpPr>
        <p:spPr>
          <a:xfrm>
            <a:off x="8162134" y="3410977"/>
            <a:ext cx="52130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altLang="ko-K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485,8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altLang="ko-K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5" name="Таблица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96119"/>
              </p:ext>
            </p:extLst>
          </p:nvPr>
        </p:nvGraphicFramePr>
        <p:xfrm>
          <a:off x="7524477" y="5990957"/>
          <a:ext cx="43211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523"/>
                <a:gridCol w="20146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→ 29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473 208 → 502 142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71EABCB-FADF-4107-A502-B0E147BDA8F2}"/>
              </a:ext>
            </a:extLst>
          </p:cNvPr>
          <p:cNvSpPr txBox="1"/>
          <p:nvPr/>
        </p:nvSpPr>
        <p:spPr>
          <a:xfrm>
            <a:off x="8046566" y="5220469"/>
            <a:ext cx="521302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</a:t>
            </a:r>
            <a:r>
              <a:rPr lang="ru-RU" altLang="ko-K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altLang="ko-KR" sz="2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ko-KR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478,4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altLang="ko-K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738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141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71EABCB-FADF-4107-A502-B0E147BDA8F2}"/>
              </a:ext>
            </a:extLst>
          </p:cNvPr>
          <p:cNvSpPr txBox="1"/>
          <p:nvPr/>
        </p:nvSpPr>
        <p:spPr>
          <a:xfrm>
            <a:off x="-753616" y="5364000"/>
            <a:ext cx="55446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r>
              <a:rPr lang="ru-RU" altLang="ko-K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ko-K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738,9</a:t>
            </a:r>
          </a:p>
          <a:p>
            <a:pPr algn="r"/>
            <a:r>
              <a:rPr lang="ru-RU" altLang="ko-KR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altLang="ko-K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74721"/>
              </p:ext>
            </p:extLst>
          </p:nvPr>
        </p:nvGraphicFramePr>
        <p:xfrm>
          <a:off x="111000" y="5972320"/>
          <a:ext cx="3960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639"/>
                <a:gridCol w="17488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→ 34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36 402→ 36 402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5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132" grpId="0" animBg="1"/>
      <p:bldP spid="134" grpId="0" animBg="1"/>
      <p:bldP spid="136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pic>
        <p:nvPicPr>
          <p:cNvPr id="55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8449319">
            <a:off x="-456281" y="2355122"/>
            <a:ext cx="1528433" cy="1222746"/>
          </a:xfrm>
          <a:prstGeom prst="rect">
            <a:avLst/>
          </a:prstGeom>
        </p:spPr>
      </p:pic>
      <p:sp>
        <p:nvSpPr>
          <p:cNvPr id="59" name="Заголовок 3"/>
          <p:cNvSpPr txBox="1">
            <a:spLocks/>
          </p:cNvSpPr>
          <p:nvPr/>
        </p:nvSpPr>
        <p:spPr>
          <a:xfrm>
            <a:off x="341710" y="1419089"/>
            <a:ext cx="10678602" cy="65991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и дошкольных учреждений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7665825" y="2213846"/>
            <a:ext cx="3096345" cy="1800154"/>
            <a:chOff x="7033123" y="2196133"/>
            <a:chExt cx="2905877" cy="1686354"/>
          </a:xfrm>
          <a:solidFill>
            <a:schemeClr val="accent3">
              <a:lumMod val="75000"/>
            </a:schemeClr>
          </a:solidFill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7" t="39210" r="45289" b="23964"/>
            <a:stretch/>
          </p:blipFill>
          <p:spPr bwMode="auto">
            <a:xfrm>
              <a:off x="7033123" y="2202024"/>
              <a:ext cx="2877179" cy="1680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3"/>
            <p:cNvSpPr/>
            <p:nvPr/>
          </p:nvSpPr>
          <p:spPr>
            <a:xfrm>
              <a:off x="7033123" y="2196133"/>
              <a:ext cx="2905876" cy="1686354"/>
            </a:xfrm>
            <a:custGeom>
              <a:avLst/>
              <a:gdLst/>
              <a:ahLst/>
              <a:cxnLst/>
              <a:rect l="l" t="t" r="r" b="b"/>
              <a:pathLst>
                <a:path w="1693930" h="1430696">
                  <a:moveTo>
                    <a:pt x="0" y="0"/>
                  </a:moveTo>
                  <a:lnTo>
                    <a:pt x="0" y="1430696"/>
                  </a:lnTo>
                  <a:lnTo>
                    <a:pt x="1693930" y="1430696"/>
                  </a:lnTo>
                  <a:lnTo>
                    <a:pt x="1693930" y="0"/>
                  </a:lnTo>
                  <a:lnTo>
                    <a:pt x="0" y="0"/>
                  </a:lnTo>
                  <a:close/>
                  <a:moveTo>
                    <a:pt x="1632970" y="1369735"/>
                  </a:moveTo>
                  <a:lnTo>
                    <a:pt x="59690" y="1369735"/>
                  </a:lnTo>
                  <a:lnTo>
                    <a:pt x="59690" y="59690"/>
                  </a:lnTo>
                  <a:lnTo>
                    <a:pt x="1632970" y="59690"/>
                  </a:lnTo>
                  <a:lnTo>
                    <a:pt x="1632970" y="1369735"/>
                  </a:lnTo>
                  <a:close/>
                </a:path>
              </a:pathLst>
            </a:custGeom>
            <a:grpFill/>
          </p:spPr>
        </p:sp>
        <p:sp>
          <p:nvSpPr>
            <p:cNvPr id="63" name="Прямоугольник 62"/>
            <p:cNvSpPr/>
            <p:nvPr/>
          </p:nvSpPr>
          <p:spPr>
            <a:xfrm>
              <a:off x="7033123" y="3322154"/>
              <a:ext cx="2905877" cy="524742"/>
            </a:xfrm>
            <a:prstGeom prst="rect">
              <a:avLst/>
            </a:prstGeom>
            <a:grpFill/>
          </p:spPr>
          <p:txBody>
            <a:bodyPr wrap="square" lIns="128016" tIns="64008" rIns="128016" bIns="64008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по улице Кузнецкой</a:t>
              </a:r>
            </a:p>
            <a:p>
              <a:pPr algn="ctr"/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Ворошиловском районе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101000" y="2214000"/>
            <a:ext cx="2943225" cy="1806445"/>
            <a:chOff x="1430932" y="4393658"/>
            <a:chExt cx="3659038" cy="2443529"/>
          </a:xfrm>
          <a:solidFill>
            <a:schemeClr val="accent3">
              <a:lumMod val="75000"/>
            </a:schemeClr>
          </a:solidFill>
        </p:grpSpPr>
        <p:pic>
          <p:nvPicPr>
            <p:cNvPr id="65" name="Picture 4" descr="C:\Users\ee-kaurova\AppData\Local\Microsoft\Windows\Temporary Internet Files\Content.Outlook\VLTK25Y4\Картоева_аналог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932" y="4393658"/>
              <a:ext cx="3659038" cy="1850663"/>
            </a:xfrm>
            <a:prstGeom prst="rect">
              <a:avLst/>
            </a:prstGeom>
            <a:grpFill/>
            <a:extLst/>
          </p:spPr>
        </p:pic>
        <p:sp>
          <p:nvSpPr>
            <p:cNvPr id="66" name="Freeform 3"/>
            <p:cNvSpPr/>
            <p:nvPr/>
          </p:nvSpPr>
          <p:spPr>
            <a:xfrm>
              <a:off x="1430932" y="4393658"/>
              <a:ext cx="3659038" cy="2316410"/>
            </a:xfrm>
            <a:custGeom>
              <a:avLst/>
              <a:gdLst/>
              <a:ahLst/>
              <a:cxnLst/>
              <a:rect l="l" t="t" r="r" b="b"/>
              <a:pathLst>
                <a:path w="1693930" h="1430696">
                  <a:moveTo>
                    <a:pt x="0" y="0"/>
                  </a:moveTo>
                  <a:lnTo>
                    <a:pt x="0" y="1430696"/>
                  </a:lnTo>
                  <a:lnTo>
                    <a:pt x="1693930" y="1430696"/>
                  </a:lnTo>
                  <a:lnTo>
                    <a:pt x="1693930" y="0"/>
                  </a:lnTo>
                  <a:lnTo>
                    <a:pt x="0" y="0"/>
                  </a:lnTo>
                  <a:close/>
                  <a:moveTo>
                    <a:pt x="1632970" y="1369735"/>
                  </a:moveTo>
                  <a:lnTo>
                    <a:pt x="59690" y="1369735"/>
                  </a:lnTo>
                  <a:lnTo>
                    <a:pt x="59690" y="59690"/>
                  </a:lnTo>
                  <a:lnTo>
                    <a:pt x="1632970" y="59690"/>
                  </a:lnTo>
                  <a:lnTo>
                    <a:pt x="1632970" y="1369735"/>
                  </a:lnTo>
                  <a:close/>
                </a:path>
              </a:pathLst>
            </a:custGeom>
            <a:grpFill/>
          </p:spPr>
        </p:sp>
        <p:sp>
          <p:nvSpPr>
            <p:cNvPr id="67" name="Прямоугольник 66"/>
            <p:cNvSpPr/>
            <p:nvPr/>
          </p:nvSpPr>
          <p:spPr>
            <a:xfrm>
              <a:off x="1430932" y="6079483"/>
              <a:ext cx="3659037" cy="757704"/>
            </a:xfrm>
            <a:prstGeom prst="rect">
              <a:avLst/>
            </a:prstGeom>
            <a:grpFill/>
          </p:spPr>
          <p:txBody>
            <a:bodyPr wrap="square" lIns="128016" tIns="64008" rIns="128016" bIns="64008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по </a:t>
              </a:r>
              <a:r>
                <a:rPr lang="ru-RU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улице им. </a:t>
              </a:r>
              <a:r>
                <a:rPr lang="ru-RU" sz="1400" b="1" dirty="0" err="1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Кортоева</a:t>
              </a:r>
              <a:endPara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Дзержинском районе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132582" y="2214000"/>
            <a:ext cx="3462145" cy="1800154"/>
            <a:chOff x="5368331" y="4415835"/>
            <a:chExt cx="3665829" cy="2167562"/>
          </a:xfrm>
          <a:solidFill>
            <a:schemeClr val="accent3">
              <a:lumMod val="75000"/>
            </a:schemeClr>
          </a:solidFill>
        </p:grpSpPr>
        <p:pic>
          <p:nvPicPr>
            <p:cNvPr id="69" name="Picture 3" descr="C:\Users\ee-kaurova\AppData\Local\Microsoft\Windows\Temporary Internet Files\Content.Outlook\VLTK25Y4\СОШ_Шекснинская_02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427" y="4415835"/>
              <a:ext cx="3643733" cy="1907456"/>
            </a:xfrm>
            <a:prstGeom prst="rect">
              <a:avLst/>
            </a:prstGeom>
            <a:grpFill/>
            <a:extLst/>
          </p:spPr>
        </p:pic>
        <p:sp>
          <p:nvSpPr>
            <p:cNvPr id="70" name="Freeform 3"/>
            <p:cNvSpPr/>
            <p:nvPr/>
          </p:nvSpPr>
          <p:spPr>
            <a:xfrm>
              <a:off x="5368331" y="4415835"/>
              <a:ext cx="3665829" cy="2099415"/>
            </a:xfrm>
            <a:custGeom>
              <a:avLst/>
              <a:gdLst/>
              <a:ahLst/>
              <a:cxnLst/>
              <a:rect l="l" t="t" r="r" b="b"/>
              <a:pathLst>
                <a:path w="1693930" h="1430696">
                  <a:moveTo>
                    <a:pt x="0" y="0"/>
                  </a:moveTo>
                  <a:lnTo>
                    <a:pt x="0" y="1430696"/>
                  </a:lnTo>
                  <a:lnTo>
                    <a:pt x="1693930" y="1430696"/>
                  </a:lnTo>
                  <a:lnTo>
                    <a:pt x="1693930" y="0"/>
                  </a:lnTo>
                  <a:lnTo>
                    <a:pt x="0" y="0"/>
                  </a:lnTo>
                  <a:close/>
                  <a:moveTo>
                    <a:pt x="1632970" y="1369735"/>
                  </a:moveTo>
                  <a:lnTo>
                    <a:pt x="59690" y="1369735"/>
                  </a:lnTo>
                  <a:lnTo>
                    <a:pt x="59690" y="59690"/>
                  </a:lnTo>
                  <a:lnTo>
                    <a:pt x="1632970" y="59690"/>
                  </a:lnTo>
                  <a:lnTo>
                    <a:pt x="1632970" y="1369735"/>
                  </a:lnTo>
                  <a:close/>
                </a:path>
              </a:pathLst>
            </a:custGeom>
            <a:grpFill/>
          </p:spPr>
        </p:sp>
        <p:sp>
          <p:nvSpPr>
            <p:cNvPr id="71" name="Прямоугольник 70"/>
            <p:cNvSpPr/>
            <p:nvPr/>
          </p:nvSpPr>
          <p:spPr>
            <a:xfrm>
              <a:off x="5368332" y="5902920"/>
              <a:ext cx="3665828" cy="680477"/>
            </a:xfrm>
            <a:prstGeom prst="rect">
              <a:avLst/>
            </a:prstGeom>
            <a:grpFill/>
          </p:spPr>
          <p:txBody>
            <a:bodyPr wrap="square" lIns="128016" tIns="64008" rIns="128016" bIns="64008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по улице Шекснинской</a:t>
              </a:r>
            </a:p>
            <a:p>
              <a:pPr algn="ctr"/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Дзержинском районе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101000" y="4374237"/>
            <a:ext cx="2943225" cy="2046547"/>
            <a:chOff x="1101000" y="4374238"/>
            <a:chExt cx="2943225" cy="2021890"/>
          </a:xfrm>
        </p:grpSpPr>
        <p:pic>
          <p:nvPicPr>
            <p:cNvPr id="53" name="Picture 2" descr="\\vesta.depfin.volgadmin.ru\Департамент\БюджПолитики\2023-2025 (проект)\2023-2025 (первоначально)\ПУБЛИЧНЫЕ СЛУШАНИЯ\Публичные слушания\визуалка 1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250" y="4382560"/>
              <a:ext cx="2884937" cy="142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Группа 71"/>
            <p:cNvGrpSpPr/>
            <p:nvPr/>
          </p:nvGrpSpPr>
          <p:grpSpPr>
            <a:xfrm>
              <a:off x="1101000" y="4374238"/>
              <a:ext cx="2943225" cy="2021890"/>
              <a:chOff x="1430932" y="4393658"/>
              <a:chExt cx="3659038" cy="2734956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3" name="Freeform 3"/>
              <p:cNvSpPr/>
              <p:nvPr/>
            </p:nvSpPr>
            <p:spPr>
              <a:xfrm>
                <a:off x="1430932" y="4393658"/>
                <a:ext cx="3659038" cy="2316410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74" name="Прямоугольник 73"/>
              <p:cNvSpPr/>
              <p:nvPr/>
            </p:nvSpPr>
            <p:spPr>
              <a:xfrm>
                <a:off x="1430932" y="6079485"/>
                <a:ext cx="3659038" cy="1049129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Школа по улице </a:t>
                </a:r>
                <a:r>
                  <a:rPr lang="ru-RU" sz="14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им. Академика Бардина</a:t>
                </a:r>
                <a:endPara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400" b="1" dirty="0" err="1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Тракторозаводском</a:t>
                </a:r>
                <a:r>
                  <a:rPr lang="ru-RU" sz="14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районе</a:t>
                </a:r>
                <a:endPara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4132582" y="4374238"/>
            <a:ext cx="3467906" cy="2046547"/>
            <a:chOff x="4132582" y="4382560"/>
            <a:chExt cx="3467906" cy="1952835"/>
          </a:xfrm>
        </p:grpSpPr>
        <p:pic>
          <p:nvPicPr>
            <p:cNvPr id="52" name="Picture 6" descr="\\vesta.depfin.volgadmin.ru\Департамент\БюджПолитики\2023-2025 (проект)\2023-2025 (первоначально)\ПУБЛИЧНЫЕ СЛУШАНИЯ\Публичные слушания\Школа Ивановского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293" y="4439351"/>
              <a:ext cx="3368434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" name="Группа 74"/>
            <p:cNvGrpSpPr/>
            <p:nvPr/>
          </p:nvGrpSpPr>
          <p:grpSpPr>
            <a:xfrm>
              <a:off x="4132582" y="4382560"/>
              <a:ext cx="3467906" cy="1952835"/>
              <a:chOff x="5368331" y="4415835"/>
              <a:chExt cx="3665829" cy="209941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6" name="Freeform 3"/>
              <p:cNvSpPr/>
              <p:nvPr/>
            </p:nvSpPr>
            <p:spPr>
              <a:xfrm>
                <a:off x="5368331" y="4415835"/>
                <a:ext cx="3665829" cy="2099415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77" name="Прямоугольник 76"/>
              <p:cNvSpPr/>
              <p:nvPr/>
            </p:nvSpPr>
            <p:spPr>
              <a:xfrm>
                <a:off x="5368332" y="5902921"/>
                <a:ext cx="3665828" cy="602198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Школа по улице </a:t>
                </a:r>
                <a:r>
                  <a:rPr lang="ru-RU" sz="14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им. Ивановского</a:t>
                </a:r>
                <a:endPara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4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4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Советском районе</a:t>
                </a:r>
                <a:endPara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8" name="Группа 77"/>
          <p:cNvGrpSpPr/>
          <p:nvPr/>
        </p:nvGrpSpPr>
        <p:grpSpPr>
          <a:xfrm>
            <a:off x="7686699" y="4374240"/>
            <a:ext cx="3096345" cy="2046545"/>
            <a:chOff x="7863775" y="4428381"/>
            <a:chExt cx="3096345" cy="2130205"/>
          </a:xfrm>
          <a:solidFill>
            <a:schemeClr val="accent3">
              <a:lumMod val="75000"/>
            </a:schemeClr>
          </a:solidFill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550" y="4461396"/>
              <a:ext cx="3057570" cy="1556618"/>
            </a:xfrm>
            <a:prstGeom prst="rect">
              <a:avLst/>
            </a:prstGeom>
            <a:grpFill/>
            <a:ln>
              <a:noFill/>
            </a:ln>
            <a:effectLst/>
          </p:spPr>
        </p:pic>
        <p:grpSp>
          <p:nvGrpSpPr>
            <p:cNvPr id="80" name="Группа 79"/>
            <p:cNvGrpSpPr/>
            <p:nvPr/>
          </p:nvGrpSpPr>
          <p:grpSpPr>
            <a:xfrm>
              <a:off x="7863775" y="4428381"/>
              <a:ext cx="3096345" cy="2130205"/>
              <a:chOff x="5368331" y="4415835"/>
              <a:chExt cx="3665829" cy="2293570"/>
            </a:xfrm>
            <a:grpFill/>
          </p:grpSpPr>
          <p:sp>
            <p:nvSpPr>
              <p:cNvPr id="81" name="Freeform 3"/>
              <p:cNvSpPr/>
              <p:nvPr/>
            </p:nvSpPr>
            <p:spPr>
              <a:xfrm>
                <a:off x="5368331" y="4415835"/>
                <a:ext cx="3665829" cy="2099415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82" name="Прямоугольник 81"/>
              <p:cNvSpPr/>
              <p:nvPr/>
            </p:nvSpPr>
            <p:spPr>
              <a:xfrm>
                <a:off x="5368332" y="6081640"/>
                <a:ext cx="3665828" cy="627765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Детский сад на 140 мест в </a:t>
                </a:r>
                <a:r>
                  <a:rPr lang="ru-RU" sz="1400" b="1" dirty="0" err="1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Тракторозаводском</a:t>
                </a:r>
                <a:r>
                  <a:rPr lang="ru-RU" sz="14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районе</a:t>
                </a:r>
                <a:endPara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909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национальном проекте «образование»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4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86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N-dvorovaya\Downloads\sammy-line-man-in-a-construction-helmet-holds-a-folder-and-a-walkie-talkie-in-his-hands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1000" y="4959507"/>
            <a:ext cx="2246481" cy="17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909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Параллелограмм 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11" name="Прямоугольник 10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N-dvorovaya\Downloads\sammy-line-5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794" y="3648289"/>
            <a:ext cx="3250794" cy="32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-dvorovaya\Downloads\sammy-line-48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0206" y="3744000"/>
            <a:ext cx="3250794" cy="32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48460" y="1740281"/>
            <a:ext cx="5328591" cy="1132028"/>
            <a:chOff x="985635" y="2753033"/>
            <a:chExt cx="3488301" cy="1132028"/>
          </a:xfrm>
        </p:grpSpPr>
        <p:sp>
          <p:nvSpPr>
            <p:cNvPr id="15" name="文本框 2">
              <a:extLst>
                <a:ext uri="{FF2B5EF4-FFF2-40B4-BE49-F238E27FC236}">
                  <a16:creationId xmlns="" xmlns:a16="http://schemas.microsoft.com/office/drawing/2014/main" id="{B27D716B-8D91-4E0A-A640-90ED2167C2A9}"/>
                </a:ext>
              </a:extLst>
            </p:cNvPr>
            <p:cNvSpPr txBox="1"/>
            <p:nvPr/>
          </p:nvSpPr>
          <p:spPr>
            <a:xfrm>
              <a:off x="986970" y="2753033"/>
              <a:ext cx="33562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32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1 686,1 </a:t>
              </a:r>
              <a:r>
                <a:rPr lang="ru-RU" altLang="zh-CN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="" xmlns:a16="http://schemas.microsoft.com/office/drawing/2014/main" id="{4B317A52-5384-4783-B287-0CE4C68C30A8}"/>
                </a:ext>
              </a:extLst>
            </p:cNvPr>
            <p:cNvSpPr txBox="1"/>
            <p:nvPr/>
          </p:nvSpPr>
          <p:spPr>
            <a:xfrm>
              <a:off x="985635" y="3271752"/>
              <a:ext cx="3488301" cy="613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мероприятия по переселению граждан из аварийного жилищного фонда</a:t>
              </a:r>
              <a:endParaRPr lang="ru-RU" altLang="zh-CN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5">
              <a:extLst>
                <a:ext uri="{FF2B5EF4-FFF2-40B4-BE49-F238E27FC236}">
                  <a16:creationId xmlns="" xmlns:a16="http://schemas.microsoft.com/office/drawing/2014/main" id="{97277605-7A5A-4950-859B-89ECDE141B99}"/>
                </a:ext>
              </a:extLst>
            </p:cNvPr>
            <p:cNvCxnSpPr/>
            <p:nvPr/>
          </p:nvCxnSpPr>
          <p:spPr>
            <a:xfrm>
              <a:off x="1053645" y="3237276"/>
              <a:ext cx="198895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54">
              <a:extLst>
                <a:ext uri="{FF2B5EF4-FFF2-40B4-BE49-F238E27FC236}">
                  <a16:creationId xmlns="" xmlns:a16="http://schemas.microsoft.com/office/drawing/2014/main" id="{05111ACB-1D90-4E53-B28C-54FBBF15FD6C}"/>
                </a:ext>
              </a:extLst>
            </p:cNvPr>
            <p:cNvCxnSpPr/>
            <p:nvPr/>
          </p:nvCxnSpPr>
          <p:spPr>
            <a:xfrm>
              <a:off x="1053645" y="3286196"/>
              <a:ext cx="81752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Группа 1028"/>
          <p:cNvGrpSpPr/>
          <p:nvPr/>
        </p:nvGrpSpPr>
        <p:grpSpPr>
          <a:xfrm>
            <a:off x="2092003" y="3016973"/>
            <a:ext cx="3868997" cy="1672027"/>
            <a:chOff x="2092003" y="3016973"/>
            <a:chExt cx="3868997" cy="167202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92003" y="3016973"/>
              <a:ext cx="3848023" cy="894298"/>
              <a:chOff x="985636" y="2753033"/>
              <a:chExt cx="3357633" cy="894298"/>
            </a:xfrm>
          </p:grpSpPr>
          <p:sp>
            <p:nvSpPr>
              <p:cNvPr id="20" name="文本框 2">
                <a:extLst>
                  <a:ext uri="{FF2B5EF4-FFF2-40B4-BE49-F238E27FC236}">
                    <a16:creationId xmlns="" xmlns:a16="http://schemas.microsoft.com/office/drawing/2014/main" id="{B27D716B-8D91-4E0A-A640-90ED2167C2A9}"/>
                  </a:ext>
                </a:extLst>
              </p:cNvPr>
              <p:cNvSpPr txBox="1"/>
              <p:nvPr/>
            </p:nvSpPr>
            <p:spPr>
              <a:xfrm>
                <a:off x="986970" y="2753033"/>
                <a:ext cx="3356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2800" b="1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2 499 </a:t>
                </a:r>
                <a:r>
                  <a:rPr lang="ru-RU" altLang="zh-CN" sz="2400" b="1" dirty="0" smtClean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человек</a:t>
                </a:r>
                <a:endPara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3">
                <a:extLst>
                  <a:ext uri="{FF2B5EF4-FFF2-40B4-BE49-F238E27FC236}">
                    <a16:creationId xmlns="" xmlns:a16="http://schemas.microsoft.com/office/drawing/2014/main" id="{4B317A52-5384-4783-B287-0CE4C68C30A8}"/>
                  </a:ext>
                </a:extLst>
              </p:cNvPr>
              <p:cNvSpPr txBox="1"/>
              <p:nvPr/>
            </p:nvSpPr>
            <p:spPr>
              <a:xfrm>
                <a:off x="985636" y="3338592"/>
                <a:ext cx="3314527" cy="30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ru-RU" altLang="zh-C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планируется расселить с</a:t>
                </a:r>
                <a:endParaRPr lang="ru-RU" altLang="zh-CN" sz="2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接连接符 5">
                <a:extLst>
                  <a:ext uri="{FF2B5EF4-FFF2-40B4-BE49-F238E27FC236}">
                    <a16:creationId xmlns="" xmlns:a16="http://schemas.microsoft.com/office/drawing/2014/main" id="{97277605-7A5A-4950-859B-89ECDE141B99}"/>
                  </a:ext>
                </a:extLst>
              </p:cNvPr>
              <p:cNvCxnSpPr/>
              <p:nvPr/>
            </p:nvCxnSpPr>
            <p:spPr>
              <a:xfrm>
                <a:off x="1053645" y="3237276"/>
                <a:ext cx="2010678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54">
                <a:extLst>
                  <a:ext uri="{FF2B5EF4-FFF2-40B4-BE49-F238E27FC236}">
                    <a16:creationId xmlns="" xmlns:a16="http://schemas.microsoft.com/office/drawing/2014/main" id="{05111ACB-1D90-4E53-B28C-54FBBF15FD6C}"/>
                  </a:ext>
                </a:extLst>
              </p:cNvPr>
              <p:cNvCxnSpPr/>
              <p:nvPr/>
            </p:nvCxnSpPr>
            <p:spPr>
              <a:xfrm>
                <a:off x="1053645" y="3286196"/>
                <a:ext cx="817523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>
              <a:off x="2092003" y="3762655"/>
              <a:ext cx="3868997" cy="926345"/>
              <a:chOff x="985635" y="2753033"/>
              <a:chExt cx="3357634" cy="926345"/>
            </a:xfrm>
          </p:grpSpPr>
          <p:sp>
            <p:nvSpPr>
              <p:cNvPr id="25" name="文本框 2">
                <a:extLst>
                  <a:ext uri="{FF2B5EF4-FFF2-40B4-BE49-F238E27FC236}">
                    <a16:creationId xmlns="" xmlns:a16="http://schemas.microsoft.com/office/drawing/2014/main" id="{B27D716B-8D91-4E0A-A640-90ED2167C2A9}"/>
                  </a:ext>
                </a:extLst>
              </p:cNvPr>
              <p:cNvSpPr txBox="1"/>
              <p:nvPr/>
            </p:nvSpPr>
            <p:spPr>
              <a:xfrm>
                <a:off x="986970" y="2753033"/>
                <a:ext cx="3356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kumimoji="0" lang="ru-RU" altLang="zh-CN" sz="28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37 079,3 </a:t>
                </a:r>
                <a:r>
                  <a:rPr kumimoji="0" lang="ru-RU" altLang="zh-CN" sz="24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м</a:t>
                </a:r>
                <a:r>
                  <a:rPr lang="ru-RU" altLang="zh-CN" sz="2400" b="1" spc="300" baseline="30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400" b="1" i="0" u="none" strike="noStrike" kern="1200" cap="none" spc="30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3">
                <a:extLst>
                  <a:ext uri="{FF2B5EF4-FFF2-40B4-BE49-F238E27FC236}">
                    <a16:creationId xmlns="" xmlns:a16="http://schemas.microsoft.com/office/drawing/2014/main" id="{4B317A52-5384-4783-B287-0CE4C68C30A8}"/>
                  </a:ext>
                </a:extLst>
              </p:cNvPr>
              <p:cNvSpPr txBox="1"/>
              <p:nvPr/>
            </p:nvSpPr>
            <p:spPr>
              <a:xfrm>
                <a:off x="985635" y="3370639"/>
                <a:ext cx="2796633" cy="30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ru-RU" altLang="zh-CN" sz="2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altLang="zh-C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варийного жилья</a:t>
                </a:r>
                <a:endParaRPr lang="ru-RU" altLang="zh-CN" sz="2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直接连接符 5">
                <a:extLst>
                  <a:ext uri="{FF2B5EF4-FFF2-40B4-BE49-F238E27FC236}">
                    <a16:creationId xmlns="" xmlns:a16="http://schemas.microsoft.com/office/drawing/2014/main" id="{97277605-7A5A-4950-859B-89ECDE141B99}"/>
                  </a:ext>
                </a:extLst>
              </p:cNvPr>
              <p:cNvCxnSpPr/>
              <p:nvPr/>
            </p:nvCxnSpPr>
            <p:spPr>
              <a:xfrm>
                <a:off x="1053645" y="3237276"/>
                <a:ext cx="199940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54">
                <a:extLst>
                  <a:ext uri="{FF2B5EF4-FFF2-40B4-BE49-F238E27FC236}">
                    <a16:creationId xmlns="" xmlns:a16="http://schemas.microsoft.com/office/drawing/2014/main" id="{05111ACB-1D90-4E53-B28C-54FBBF15FD6C}"/>
                  </a:ext>
                </a:extLst>
              </p:cNvPr>
              <p:cNvCxnSpPr/>
              <p:nvPr/>
            </p:nvCxnSpPr>
            <p:spPr>
              <a:xfrm>
                <a:off x="1053645" y="3286196"/>
                <a:ext cx="817523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5" name="Группа 1024"/>
          <p:cNvGrpSpPr/>
          <p:nvPr/>
        </p:nvGrpSpPr>
        <p:grpSpPr>
          <a:xfrm>
            <a:off x="5871000" y="1854000"/>
            <a:ext cx="152400" cy="4351690"/>
            <a:chOff x="5961000" y="1601703"/>
            <a:chExt cx="152400" cy="435169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5961000" y="1601703"/>
              <a:ext cx="0" cy="435169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113400" y="1601703"/>
              <a:ext cx="0" cy="4351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6224057" y="4906972"/>
            <a:ext cx="5354841" cy="1177028"/>
            <a:chOff x="968452" y="2704963"/>
            <a:chExt cx="3505485" cy="1177028"/>
          </a:xfrm>
        </p:grpSpPr>
        <p:sp>
          <p:nvSpPr>
            <p:cNvPr id="37" name="文本框 2">
              <a:extLst>
                <a:ext uri="{FF2B5EF4-FFF2-40B4-BE49-F238E27FC236}">
                  <a16:creationId xmlns="" xmlns:a16="http://schemas.microsoft.com/office/drawing/2014/main" id="{B27D716B-8D91-4E0A-A640-90ED2167C2A9}"/>
                </a:ext>
              </a:extLst>
            </p:cNvPr>
            <p:cNvSpPr txBox="1"/>
            <p:nvPr/>
          </p:nvSpPr>
          <p:spPr>
            <a:xfrm>
              <a:off x="968452" y="2704963"/>
              <a:ext cx="3486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32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17,9 </a:t>
              </a:r>
              <a:r>
                <a:rPr lang="ru-RU" altLang="zh-CN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">
              <a:extLst>
                <a:ext uri="{FF2B5EF4-FFF2-40B4-BE49-F238E27FC236}">
                  <a16:creationId xmlns="" xmlns:a16="http://schemas.microsoft.com/office/drawing/2014/main" id="{4B317A52-5384-4783-B287-0CE4C68C30A8}"/>
                </a:ext>
              </a:extLst>
            </p:cNvPr>
            <p:cNvSpPr txBox="1"/>
            <p:nvPr/>
          </p:nvSpPr>
          <p:spPr>
            <a:xfrm>
              <a:off x="986969" y="3268682"/>
              <a:ext cx="3486968" cy="613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снос расселенных</a:t>
              </a:r>
            </a:p>
            <a:p>
              <a:pPr>
                <a:lnSpc>
                  <a:spcPts val="2000"/>
                </a:lnSpc>
              </a:pP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аварийных жилых домов</a:t>
              </a:r>
              <a:endParaRPr lang="ru-RU" altLang="zh-CN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接连接符 5">
              <a:extLst>
                <a:ext uri="{FF2B5EF4-FFF2-40B4-BE49-F238E27FC236}">
                  <a16:creationId xmlns="" xmlns:a16="http://schemas.microsoft.com/office/drawing/2014/main" id="{97277605-7A5A-4950-859B-89ECDE141B99}"/>
                </a:ext>
              </a:extLst>
            </p:cNvPr>
            <p:cNvCxnSpPr/>
            <p:nvPr/>
          </p:nvCxnSpPr>
          <p:spPr>
            <a:xfrm>
              <a:off x="1033840" y="3237276"/>
              <a:ext cx="206205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54">
              <a:extLst>
                <a:ext uri="{FF2B5EF4-FFF2-40B4-BE49-F238E27FC236}">
                  <a16:creationId xmlns="" xmlns:a16="http://schemas.microsoft.com/office/drawing/2014/main" id="{05111ACB-1D90-4E53-B28C-54FBBF15FD6C}"/>
                </a:ext>
              </a:extLst>
            </p:cNvPr>
            <p:cNvCxnSpPr/>
            <p:nvPr/>
          </p:nvCxnSpPr>
          <p:spPr>
            <a:xfrm>
              <a:off x="1033839" y="3286196"/>
              <a:ext cx="89062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6231001" y="3676654"/>
            <a:ext cx="5328591" cy="1147346"/>
            <a:chOff x="985635" y="2725557"/>
            <a:chExt cx="3488301" cy="1147346"/>
          </a:xfrm>
        </p:grpSpPr>
        <p:sp>
          <p:nvSpPr>
            <p:cNvPr id="42" name="文本框 2">
              <a:extLst>
                <a:ext uri="{FF2B5EF4-FFF2-40B4-BE49-F238E27FC236}">
                  <a16:creationId xmlns="" xmlns:a16="http://schemas.microsoft.com/office/drawing/2014/main" id="{B27D716B-8D91-4E0A-A640-90ED2167C2A9}"/>
                </a:ext>
              </a:extLst>
            </p:cNvPr>
            <p:cNvSpPr txBox="1"/>
            <p:nvPr/>
          </p:nvSpPr>
          <p:spPr>
            <a:xfrm>
              <a:off x="986969" y="2725557"/>
              <a:ext cx="3486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32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5,4 </a:t>
              </a:r>
              <a:r>
                <a:rPr lang="ru-RU" altLang="zh-CN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3">
              <a:extLst>
                <a:ext uri="{FF2B5EF4-FFF2-40B4-BE49-F238E27FC236}">
                  <a16:creationId xmlns="" xmlns:a16="http://schemas.microsoft.com/office/drawing/2014/main" id="{4B317A52-5384-4783-B287-0CE4C68C30A8}"/>
                </a:ext>
              </a:extLst>
            </p:cNvPr>
            <p:cNvSpPr txBox="1"/>
            <p:nvPr/>
          </p:nvSpPr>
          <p:spPr>
            <a:xfrm>
              <a:off x="985635" y="3265557"/>
              <a:ext cx="3488301" cy="607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altLang="zh-CN" sz="2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ремонт </a:t>
              </a: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муниципального</a:t>
              </a:r>
            </a:p>
            <a:p>
              <a:pPr>
                <a:lnSpc>
                  <a:spcPts val="2000"/>
                </a:lnSpc>
              </a:pP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жилищного </a:t>
              </a:r>
              <a:r>
                <a:rPr lang="ru-RU" altLang="zh-CN" sz="2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фонда</a:t>
              </a:r>
            </a:p>
          </p:txBody>
        </p:sp>
        <p:cxnSp>
          <p:nvCxnSpPr>
            <p:cNvPr id="44" name="直接连接符 5">
              <a:extLst>
                <a:ext uri="{FF2B5EF4-FFF2-40B4-BE49-F238E27FC236}">
                  <a16:creationId xmlns="" xmlns:a16="http://schemas.microsoft.com/office/drawing/2014/main" id="{97277605-7A5A-4950-859B-89ECDE141B99}"/>
                </a:ext>
              </a:extLst>
            </p:cNvPr>
            <p:cNvCxnSpPr/>
            <p:nvPr/>
          </p:nvCxnSpPr>
          <p:spPr>
            <a:xfrm>
              <a:off x="1046478" y="3237276"/>
              <a:ext cx="206205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54">
              <a:extLst>
                <a:ext uri="{FF2B5EF4-FFF2-40B4-BE49-F238E27FC236}">
                  <a16:creationId xmlns="" xmlns:a16="http://schemas.microsoft.com/office/drawing/2014/main" id="{05111ACB-1D90-4E53-B28C-54FBBF15FD6C}"/>
                </a:ext>
              </a:extLst>
            </p:cNvPr>
            <p:cNvCxnSpPr/>
            <p:nvPr/>
          </p:nvCxnSpPr>
          <p:spPr>
            <a:xfrm>
              <a:off x="1046478" y="3286196"/>
              <a:ext cx="89062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418013" y="1740281"/>
            <a:ext cx="5328591" cy="1667068"/>
            <a:chOff x="985635" y="2725557"/>
            <a:chExt cx="3488301" cy="1667068"/>
          </a:xfrm>
        </p:grpSpPr>
        <p:sp>
          <p:nvSpPr>
            <p:cNvPr id="47" name="文本框 2">
              <a:extLst>
                <a:ext uri="{FF2B5EF4-FFF2-40B4-BE49-F238E27FC236}">
                  <a16:creationId xmlns="" xmlns:a16="http://schemas.microsoft.com/office/drawing/2014/main" id="{B27D716B-8D91-4E0A-A640-90ED2167C2A9}"/>
                </a:ext>
              </a:extLst>
            </p:cNvPr>
            <p:cNvSpPr txBox="1"/>
            <p:nvPr/>
          </p:nvSpPr>
          <p:spPr>
            <a:xfrm>
              <a:off x="986969" y="2725557"/>
              <a:ext cx="3486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ru-RU" altLang="zh-CN" sz="32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32,4 </a:t>
              </a:r>
              <a:r>
                <a:rPr lang="ru-RU" altLang="zh-CN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3">
              <a:extLst>
                <a:ext uri="{FF2B5EF4-FFF2-40B4-BE49-F238E27FC236}">
                  <a16:creationId xmlns="" xmlns:a16="http://schemas.microsoft.com/office/drawing/2014/main" id="{4B317A52-5384-4783-B287-0CE4C68C30A8}"/>
                </a:ext>
              </a:extLst>
            </p:cNvPr>
            <p:cNvSpPr txBox="1"/>
            <p:nvPr/>
          </p:nvSpPr>
          <p:spPr>
            <a:xfrm>
              <a:off x="985635" y="3274370"/>
              <a:ext cx="3488301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субсидии на капитальный ремонт </a:t>
              </a:r>
            </a:p>
            <a:p>
              <a:pPr algn="r">
                <a:lnSpc>
                  <a:spcPts val="2000"/>
                </a:lnSpc>
              </a:pP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многоквартирных </a:t>
              </a:r>
              <a:r>
                <a:rPr lang="ru-RU" altLang="zh-CN" sz="2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домов, </a:t>
              </a: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направленный </a:t>
              </a:r>
              <a:r>
                <a:rPr lang="ru-RU" altLang="zh-CN" sz="2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предотвращение либо ликвидацию последствий аварийных ситуаций</a:t>
              </a:r>
            </a:p>
          </p:txBody>
        </p:sp>
        <p:cxnSp>
          <p:nvCxnSpPr>
            <p:cNvPr id="49" name="直接连接符 5">
              <a:extLst>
                <a:ext uri="{FF2B5EF4-FFF2-40B4-BE49-F238E27FC236}">
                  <a16:creationId xmlns="" xmlns:a16="http://schemas.microsoft.com/office/drawing/2014/main" id="{97277605-7A5A-4950-859B-89ECDE141B99}"/>
                </a:ext>
              </a:extLst>
            </p:cNvPr>
            <p:cNvCxnSpPr/>
            <p:nvPr/>
          </p:nvCxnSpPr>
          <p:spPr>
            <a:xfrm>
              <a:off x="2345161" y="3237276"/>
              <a:ext cx="206205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54">
              <a:extLst>
                <a:ext uri="{FF2B5EF4-FFF2-40B4-BE49-F238E27FC236}">
                  <a16:creationId xmlns="" xmlns:a16="http://schemas.microsoft.com/office/drawing/2014/main" id="{05111ACB-1D90-4E53-B28C-54FBBF15FD6C}"/>
                </a:ext>
              </a:extLst>
            </p:cNvPr>
            <p:cNvCxnSpPr/>
            <p:nvPr/>
          </p:nvCxnSpPr>
          <p:spPr>
            <a:xfrm>
              <a:off x="3516591" y="3286196"/>
              <a:ext cx="89062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1712409" y="4949907"/>
            <a:ext cx="5328591" cy="1193719"/>
            <a:chOff x="985635" y="2753033"/>
            <a:chExt cx="3488301" cy="1193719"/>
          </a:xfrm>
        </p:grpSpPr>
        <p:sp>
          <p:nvSpPr>
            <p:cNvPr id="52" name="文本框 2">
              <a:extLst>
                <a:ext uri="{FF2B5EF4-FFF2-40B4-BE49-F238E27FC236}">
                  <a16:creationId xmlns="" xmlns:a16="http://schemas.microsoft.com/office/drawing/2014/main" id="{B27D716B-8D91-4E0A-A640-90ED2167C2A9}"/>
                </a:ext>
              </a:extLst>
            </p:cNvPr>
            <p:cNvSpPr txBox="1"/>
            <p:nvPr/>
          </p:nvSpPr>
          <p:spPr>
            <a:xfrm>
              <a:off x="986970" y="2753033"/>
              <a:ext cx="33562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32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10,8 </a:t>
              </a:r>
              <a:r>
                <a:rPr lang="ru-RU" altLang="zh-CN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3">
              <a:extLst>
                <a:ext uri="{FF2B5EF4-FFF2-40B4-BE49-F238E27FC236}">
                  <a16:creationId xmlns="" xmlns:a16="http://schemas.microsoft.com/office/drawing/2014/main" id="{4B317A52-5384-4783-B287-0CE4C68C30A8}"/>
                </a:ext>
              </a:extLst>
            </p:cNvPr>
            <p:cNvSpPr txBox="1"/>
            <p:nvPr/>
          </p:nvSpPr>
          <p:spPr>
            <a:xfrm>
              <a:off x="985635" y="3341458"/>
              <a:ext cx="348830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altLang="zh-CN" sz="2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выкуп жилых помещений из аварийного жилищного фонда</a:t>
              </a:r>
              <a:endParaRPr lang="ru-RU" altLang="zh-CN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直接连接符 5">
              <a:extLst>
                <a:ext uri="{FF2B5EF4-FFF2-40B4-BE49-F238E27FC236}">
                  <a16:creationId xmlns="" xmlns:a16="http://schemas.microsoft.com/office/drawing/2014/main" id="{97277605-7A5A-4950-859B-89ECDE141B99}"/>
                </a:ext>
              </a:extLst>
            </p:cNvPr>
            <p:cNvCxnSpPr/>
            <p:nvPr/>
          </p:nvCxnSpPr>
          <p:spPr>
            <a:xfrm>
              <a:off x="1053645" y="3237276"/>
              <a:ext cx="198895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05111ACB-1D90-4E53-B28C-54FBBF15FD6C}"/>
                </a:ext>
              </a:extLst>
            </p:cNvPr>
            <p:cNvCxnSpPr/>
            <p:nvPr/>
          </p:nvCxnSpPr>
          <p:spPr>
            <a:xfrm>
              <a:off x="1053645" y="3286196"/>
              <a:ext cx="817523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C:\Users\AN-dvorovaya\Downloads\sammy-line-rectangular-speech-bubble-with-an-arro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379">
            <a:off x="6342797" y="539190"/>
            <a:ext cx="2185092" cy="12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860" y="4874501"/>
            <a:ext cx="12911304" cy="1840275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4907643"/>
            <a:ext cx="12946164" cy="1941357"/>
          </a:xfrm>
          <a:prstGeom prst="rect">
            <a:avLst/>
          </a:prstGeom>
        </p:spPr>
      </p:pic>
      <p:sp>
        <p:nvSpPr>
          <p:cNvPr id="35" name="Параллелограмм 34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grpSp>
        <p:nvGrpSpPr>
          <p:cNvPr id="30" name="Группа 29"/>
          <p:cNvGrpSpPr/>
          <p:nvPr/>
        </p:nvGrpSpPr>
        <p:grpSpPr>
          <a:xfrm rot="994407">
            <a:off x="-512192" y="4528628"/>
            <a:ext cx="1955628" cy="2225678"/>
            <a:chOff x="4782114" y="1590261"/>
            <a:chExt cx="2600924" cy="2960082"/>
          </a:xfrm>
        </p:grpSpPr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xmlns="" id="{E114E8E0-8FAA-4B33-ACF4-42EA0151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231" y="3441299"/>
              <a:ext cx="1274807" cy="1109044"/>
            </a:xfrm>
            <a:custGeom>
              <a:avLst/>
              <a:gdLst>
                <a:gd name="T0" fmla="*/ 0 w 323"/>
                <a:gd name="T1" fmla="*/ 247 h 281"/>
                <a:gd name="T2" fmla="*/ 84 w 323"/>
                <a:gd name="T3" fmla="*/ 63 h 281"/>
                <a:gd name="T4" fmla="*/ 314 w 323"/>
                <a:gd name="T5" fmla="*/ 17 h 281"/>
                <a:gd name="T6" fmla="*/ 22 w 323"/>
                <a:gd name="T7" fmla="*/ 272 h 281"/>
                <a:gd name="T8" fmla="*/ 203 w 323"/>
                <a:gd name="T9" fmla="*/ 120 h 281"/>
                <a:gd name="T10" fmla="*/ 0 w 323"/>
                <a:gd name="T1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1">
                  <a:moveTo>
                    <a:pt x="0" y="247"/>
                  </a:moveTo>
                  <a:cubicBezTo>
                    <a:pt x="0" y="247"/>
                    <a:pt x="7" y="126"/>
                    <a:pt x="84" y="63"/>
                  </a:cubicBezTo>
                  <a:cubicBezTo>
                    <a:pt x="161" y="0"/>
                    <a:pt x="213" y="60"/>
                    <a:pt x="314" y="17"/>
                  </a:cubicBezTo>
                  <a:cubicBezTo>
                    <a:pt x="314" y="17"/>
                    <a:pt x="323" y="281"/>
                    <a:pt x="22" y="272"/>
                  </a:cubicBezTo>
                  <a:cubicBezTo>
                    <a:pt x="22" y="272"/>
                    <a:pt x="167" y="199"/>
                    <a:pt x="203" y="120"/>
                  </a:cubicBezTo>
                  <a:cubicBezTo>
                    <a:pt x="203" y="120"/>
                    <a:pt x="141" y="200"/>
                    <a:pt x="0" y="247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xmlns="" id="{5E0922C7-F3A7-4B9A-BC24-F70090D7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114" y="2912433"/>
              <a:ext cx="1235340" cy="1503719"/>
            </a:xfrm>
            <a:custGeom>
              <a:avLst/>
              <a:gdLst>
                <a:gd name="T0" fmla="*/ 281 w 313"/>
                <a:gd name="T1" fmla="*/ 381 h 381"/>
                <a:gd name="T2" fmla="*/ 95 w 313"/>
                <a:gd name="T3" fmla="*/ 280 h 381"/>
                <a:gd name="T4" fmla="*/ 15 w 313"/>
                <a:gd name="T5" fmla="*/ 0 h 381"/>
                <a:gd name="T6" fmla="*/ 112 w 313"/>
                <a:gd name="T7" fmla="*/ 67 h 381"/>
                <a:gd name="T8" fmla="*/ 313 w 313"/>
                <a:gd name="T9" fmla="*/ 355 h 381"/>
                <a:gd name="T10" fmla="*/ 108 w 313"/>
                <a:gd name="T11" fmla="*/ 157 h 381"/>
                <a:gd name="T12" fmla="*/ 281 w 313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81">
                  <a:moveTo>
                    <a:pt x="281" y="381"/>
                  </a:moveTo>
                  <a:cubicBezTo>
                    <a:pt x="281" y="381"/>
                    <a:pt x="164" y="378"/>
                    <a:pt x="95" y="280"/>
                  </a:cubicBezTo>
                  <a:cubicBezTo>
                    <a:pt x="26" y="182"/>
                    <a:pt x="0" y="110"/>
                    <a:pt x="15" y="0"/>
                  </a:cubicBezTo>
                  <a:cubicBezTo>
                    <a:pt x="15" y="0"/>
                    <a:pt x="36" y="43"/>
                    <a:pt x="112" y="67"/>
                  </a:cubicBezTo>
                  <a:cubicBezTo>
                    <a:pt x="188" y="90"/>
                    <a:pt x="291" y="146"/>
                    <a:pt x="313" y="355"/>
                  </a:cubicBezTo>
                  <a:cubicBezTo>
                    <a:pt x="313" y="355"/>
                    <a:pt x="171" y="253"/>
                    <a:pt x="108" y="157"/>
                  </a:cubicBezTo>
                  <a:cubicBezTo>
                    <a:pt x="108" y="157"/>
                    <a:pt x="154" y="276"/>
                    <a:pt x="281" y="3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xmlns="" id="{89D44A48-34D8-45C9-BABE-4AD35642A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450" y="2592742"/>
              <a:ext cx="974853" cy="840663"/>
            </a:xfrm>
            <a:custGeom>
              <a:avLst/>
              <a:gdLst>
                <a:gd name="T0" fmla="*/ 3 w 247"/>
                <a:gd name="T1" fmla="*/ 196 h 213"/>
                <a:gd name="T2" fmla="*/ 54 w 247"/>
                <a:gd name="T3" fmla="*/ 52 h 213"/>
                <a:gd name="T4" fmla="*/ 223 w 247"/>
                <a:gd name="T5" fmla="*/ 3 h 213"/>
                <a:gd name="T6" fmla="*/ 21 w 247"/>
                <a:gd name="T7" fmla="*/ 213 h 213"/>
                <a:gd name="T8" fmla="*/ 147 w 247"/>
                <a:gd name="T9" fmla="*/ 87 h 213"/>
                <a:gd name="T10" fmla="*/ 3 w 247"/>
                <a:gd name="T11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13">
                  <a:moveTo>
                    <a:pt x="3" y="196"/>
                  </a:moveTo>
                  <a:cubicBezTo>
                    <a:pt x="3" y="196"/>
                    <a:pt x="0" y="105"/>
                    <a:pt x="54" y="52"/>
                  </a:cubicBezTo>
                  <a:cubicBezTo>
                    <a:pt x="108" y="0"/>
                    <a:pt x="150" y="42"/>
                    <a:pt x="223" y="3"/>
                  </a:cubicBezTo>
                  <a:cubicBezTo>
                    <a:pt x="223" y="3"/>
                    <a:pt x="247" y="200"/>
                    <a:pt x="21" y="213"/>
                  </a:cubicBezTo>
                  <a:cubicBezTo>
                    <a:pt x="21" y="213"/>
                    <a:pt x="125" y="149"/>
                    <a:pt x="147" y="87"/>
                  </a:cubicBezTo>
                  <a:cubicBezTo>
                    <a:pt x="147" y="87"/>
                    <a:pt x="105" y="151"/>
                    <a:pt x="3" y="19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xmlns="" id="{EE237000-DD56-4BB5-8F9C-F8FD84DF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795" y="1590261"/>
              <a:ext cx="1045894" cy="1081415"/>
            </a:xfrm>
            <a:custGeom>
              <a:avLst/>
              <a:gdLst>
                <a:gd name="T0" fmla="*/ 40 w 265"/>
                <a:gd name="T1" fmla="*/ 266 h 274"/>
                <a:gd name="T2" fmla="*/ 28 w 265"/>
                <a:gd name="T3" fmla="*/ 114 h 274"/>
                <a:gd name="T4" fmla="*/ 162 w 265"/>
                <a:gd name="T5" fmla="*/ 0 h 274"/>
                <a:gd name="T6" fmla="*/ 63 w 265"/>
                <a:gd name="T7" fmla="*/ 274 h 274"/>
                <a:gd name="T8" fmla="*/ 127 w 265"/>
                <a:gd name="T9" fmla="*/ 108 h 274"/>
                <a:gd name="T10" fmla="*/ 40 w 265"/>
                <a:gd name="T11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74">
                  <a:moveTo>
                    <a:pt x="40" y="266"/>
                  </a:moveTo>
                  <a:cubicBezTo>
                    <a:pt x="40" y="266"/>
                    <a:pt x="0" y="184"/>
                    <a:pt x="28" y="114"/>
                  </a:cubicBezTo>
                  <a:cubicBezTo>
                    <a:pt x="56" y="44"/>
                    <a:pt x="112" y="65"/>
                    <a:pt x="162" y="0"/>
                  </a:cubicBezTo>
                  <a:cubicBezTo>
                    <a:pt x="162" y="0"/>
                    <a:pt x="265" y="170"/>
                    <a:pt x="63" y="274"/>
                  </a:cubicBezTo>
                  <a:cubicBezTo>
                    <a:pt x="63" y="274"/>
                    <a:pt x="132" y="173"/>
                    <a:pt x="127" y="108"/>
                  </a:cubicBezTo>
                  <a:cubicBezTo>
                    <a:pt x="127" y="108"/>
                    <a:pt x="115" y="183"/>
                    <a:pt x="40" y="266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xmlns="" id="{93830F77-B144-451E-BD3A-6353E769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881" y="2229640"/>
              <a:ext cx="757781" cy="1361636"/>
            </a:xfrm>
            <a:custGeom>
              <a:avLst/>
              <a:gdLst>
                <a:gd name="T0" fmla="*/ 109 w 192"/>
                <a:gd name="T1" fmla="*/ 345 h 345"/>
                <a:gd name="T2" fmla="*/ 15 w 192"/>
                <a:gd name="T3" fmla="*/ 217 h 345"/>
                <a:gd name="T4" fmla="*/ 51 w 192"/>
                <a:gd name="T5" fmla="*/ 0 h 345"/>
                <a:gd name="T6" fmla="*/ 95 w 192"/>
                <a:gd name="T7" fmla="*/ 77 h 345"/>
                <a:gd name="T8" fmla="*/ 139 w 192"/>
                <a:gd name="T9" fmla="*/ 338 h 345"/>
                <a:gd name="T10" fmla="*/ 64 w 192"/>
                <a:gd name="T11" fmla="*/ 137 h 345"/>
                <a:gd name="T12" fmla="*/ 109 w 192"/>
                <a:gd name="T1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5">
                  <a:moveTo>
                    <a:pt x="109" y="345"/>
                  </a:moveTo>
                  <a:cubicBezTo>
                    <a:pt x="109" y="345"/>
                    <a:pt x="31" y="306"/>
                    <a:pt x="15" y="217"/>
                  </a:cubicBezTo>
                  <a:cubicBezTo>
                    <a:pt x="0" y="128"/>
                    <a:pt x="5" y="71"/>
                    <a:pt x="51" y="0"/>
                  </a:cubicBezTo>
                  <a:cubicBezTo>
                    <a:pt x="51" y="0"/>
                    <a:pt x="51" y="36"/>
                    <a:pt x="95" y="77"/>
                  </a:cubicBezTo>
                  <a:cubicBezTo>
                    <a:pt x="139" y="117"/>
                    <a:pt x="192" y="188"/>
                    <a:pt x="139" y="338"/>
                  </a:cubicBezTo>
                  <a:cubicBezTo>
                    <a:pt x="139" y="338"/>
                    <a:pt x="76" y="222"/>
                    <a:pt x="64" y="137"/>
                  </a:cubicBezTo>
                  <a:cubicBezTo>
                    <a:pt x="64" y="137"/>
                    <a:pt x="56" y="233"/>
                    <a:pt x="109" y="34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982902" y="1837367"/>
            <a:ext cx="4197276" cy="4775040"/>
            <a:chOff x="5982902" y="1837367"/>
            <a:chExt cx="4197276" cy="4775040"/>
          </a:xfrm>
          <a:solidFill>
            <a:schemeClr val="accent3">
              <a:lumMod val="75000"/>
            </a:schemeClr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5982903" y="1837367"/>
              <a:ext cx="4197275" cy="2311633"/>
              <a:chOff x="5982903" y="1837367"/>
              <a:chExt cx="4197275" cy="2311633"/>
            </a:xfrm>
            <a:grpFill/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250" y="2119896"/>
                <a:ext cx="3595979" cy="170384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Freeform 3"/>
              <p:cNvSpPr/>
              <p:nvPr/>
            </p:nvSpPr>
            <p:spPr>
              <a:xfrm>
                <a:off x="5982903" y="1837367"/>
                <a:ext cx="4197275" cy="2222997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7" name="Прямоугольник 46"/>
              <p:cNvSpPr/>
              <p:nvPr/>
            </p:nvSpPr>
            <p:spPr>
              <a:xfrm>
                <a:off x="5982903" y="3527291"/>
                <a:ext cx="4181975" cy="621709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Благоустройство территории городского сада в Центральном районе Волгограда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5982902" y="4053392"/>
              <a:ext cx="4197275" cy="2559015"/>
              <a:chOff x="5982902" y="4053392"/>
              <a:chExt cx="4197275" cy="2559015"/>
            </a:xfrm>
            <a:grpFill/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1076" y="4295946"/>
                <a:ext cx="3573053" cy="192732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5982904" y="5957291"/>
                <a:ext cx="4159474" cy="621709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Благоустройство ул. им. Титова </a:t>
                </a:r>
              </a:p>
              <a:p>
                <a:pPr algn="ctr"/>
                <a:r>
                  <a:rPr lang="ru-RU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Краснооктябрьском районе Волгограда</a:t>
                </a:r>
              </a:p>
            </p:txBody>
          </p:sp>
          <p:sp>
            <p:nvSpPr>
              <p:cNvPr id="45" name="Freeform 3"/>
              <p:cNvSpPr/>
              <p:nvPr/>
            </p:nvSpPr>
            <p:spPr>
              <a:xfrm>
                <a:off x="5982902" y="4053392"/>
                <a:ext cx="4197275" cy="2559015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</p:grpSp>
      </p:grpSp>
      <p:sp>
        <p:nvSpPr>
          <p:cNvPr id="49" name="Прямоугольник 48"/>
          <p:cNvSpPr/>
          <p:nvPr/>
        </p:nvSpPr>
        <p:spPr>
          <a:xfrm>
            <a:off x="666947" y="1359000"/>
            <a:ext cx="1013655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сферы благоустройства на </a:t>
            </a:r>
            <a:r>
              <a:rPr lang="ru-RU" sz="2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en-US" sz="2200" b="1" u="sng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1 115,2</a:t>
            </a:r>
            <a:r>
              <a:rPr lang="ru-RU" sz="2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pSp>
        <p:nvGrpSpPr>
          <p:cNvPr id="50" name="Группа 49"/>
          <p:cNvGrpSpPr/>
          <p:nvPr/>
        </p:nvGrpSpPr>
        <p:grpSpPr>
          <a:xfrm rot="15501252" flipH="1">
            <a:off x="10345850" y="765002"/>
            <a:ext cx="1955628" cy="2225678"/>
            <a:chOff x="4782114" y="1590261"/>
            <a:chExt cx="2600924" cy="2960082"/>
          </a:xfrm>
        </p:grpSpPr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xmlns="" id="{E114E8E0-8FAA-4B33-ACF4-42EA0151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231" y="3441299"/>
              <a:ext cx="1274807" cy="1109044"/>
            </a:xfrm>
            <a:custGeom>
              <a:avLst/>
              <a:gdLst>
                <a:gd name="T0" fmla="*/ 0 w 323"/>
                <a:gd name="T1" fmla="*/ 247 h 281"/>
                <a:gd name="T2" fmla="*/ 84 w 323"/>
                <a:gd name="T3" fmla="*/ 63 h 281"/>
                <a:gd name="T4" fmla="*/ 314 w 323"/>
                <a:gd name="T5" fmla="*/ 17 h 281"/>
                <a:gd name="T6" fmla="*/ 22 w 323"/>
                <a:gd name="T7" fmla="*/ 272 h 281"/>
                <a:gd name="T8" fmla="*/ 203 w 323"/>
                <a:gd name="T9" fmla="*/ 120 h 281"/>
                <a:gd name="T10" fmla="*/ 0 w 323"/>
                <a:gd name="T1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1">
                  <a:moveTo>
                    <a:pt x="0" y="247"/>
                  </a:moveTo>
                  <a:cubicBezTo>
                    <a:pt x="0" y="247"/>
                    <a:pt x="7" y="126"/>
                    <a:pt x="84" y="63"/>
                  </a:cubicBezTo>
                  <a:cubicBezTo>
                    <a:pt x="161" y="0"/>
                    <a:pt x="213" y="60"/>
                    <a:pt x="314" y="17"/>
                  </a:cubicBezTo>
                  <a:cubicBezTo>
                    <a:pt x="314" y="17"/>
                    <a:pt x="323" y="281"/>
                    <a:pt x="22" y="272"/>
                  </a:cubicBezTo>
                  <a:cubicBezTo>
                    <a:pt x="22" y="272"/>
                    <a:pt x="167" y="199"/>
                    <a:pt x="203" y="120"/>
                  </a:cubicBezTo>
                  <a:cubicBezTo>
                    <a:pt x="203" y="120"/>
                    <a:pt x="141" y="200"/>
                    <a:pt x="0" y="247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xmlns="" id="{5E0922C7-F3A7-4B9A-BC24-F70090D7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114" y="2912433"/>
              <a:ext cx="1235340" cy="1503719"/>
            </a:xfrm>
            <a:custGeom>
              <a:avLst/>
              <a:gdLst>
                <a:gd name="T0" fmla="*/ 281 w 313"/>
                <a:gd name="T1" fmla="*/ 381 h 381"/>
                <a:gd name="T2" fmla="*/ 95 w 313"/>
                <a:gd name="T3" fmla="*/ 280 h 381"/>
                <a:gd name="T4" fmla="*/ 15 w 313"/>
                <a:gd name="T5" fmla="*/ 0 h 381"/>
                <a:gd name="T6" fmla="*/ 112 w 313"/>
                <a:gd name="T7" fmla="*/ 67 h 381"/>
                <a:gd name="T8" fmla="*/ 313 w 313"/>
                <a:gd name="T9" fmla="*/ 355 h 381"/>
                <a:gd name="T10" fmla="*/ 108 w 313"/>
                <a:gd name="T11" fmla="*/ 157 h 381"/>
                <a:gd name="T12" fmla="*/ 281 w 313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81">
                  <a:moveTo>
                    <a:pt x="281" y="381"/>
                  </a:moveTo>
                  <a:cubicBezTo>
                    <a:pt x="281" y="381"/>
                    <a:pt x="164" y="378"/>
                    <a:pt x="95" y="280"/>
                  </a:cubicBezTo>
                  <a:cubicBezTo>
                    <a:pt x="26" y="182"/>
                    <a:pt x="0" y="110"/>
                    <a:pt x="15" y="0"/>
                  </a:cubicBezTo>
                  <a:cubicBezTo>
                    <a:pt x="15" y="0"/>
                    <a:pt x="36" y="43"/>
                    <a:pt x="112" y="67"/>
                  </a:cubicBezTo>
                  <a:cubicBezTo>
                    <a:pt x="188" y="90"/>
                    <a:pt x="291" y="146"/>
                    <a:pt x="313" y="355"/>
                  </a:cubicBezTo>
                  <a:cubicBezTo>
                    <a:pt x="313" y="355"/>
                    <a:pt x="171" y="253"/>
                    <a:pt x="108" y="157"/>
                  </a:cubicBezTo>
                  <a:cubicBezTo>
                    <a:pt x="108" y="157"/>
                    <a:pt x="154" y="276"/>
                    <a:pt x="281" y="3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xmlns="" id="{89D44A48-34D8-45C9-BABE-4AD35642A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450" y="2592742"/>
              <a:ext cx="974853" cy="840663"/>
            </a:xfrm>
            <a:custGeom>
              <a:avLst/>
              <a:gdLst>
                <a:gd name="T0" fmla="*/ 3 w 247"/>
                <a:gd name="T1" fmla="*/ 196 h 213"/>
                <a:gd name="T2" fmla="*/ 54 w 247"/>
                <a:gd name="T3" fmla="*/ 52 h 213"/>
                <a:gd name="T4" fmla="*/ 223 w 247"/>
                <a:gd name="T5" fmla="*/ 3 h 213"/>
                <a:gd name="T6" fmla="*/ 21 w 247"/>
                <a:gd name="T7" fmla="*/ 213 h 213"/>
                <a:gd name="T8" fmla="*/ 147 w 247"/>
                <a:gd name="T9" fmla="*/ 87 h 213"/>
                <a:gd name="T10" fmla="*/ 3 w 247"/>
                <a:gd name="T11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13">
                  <a:moveTo>
                    <a:pt x="3" y="196"/>
                  </a:moveTo>
                  <a:cubicBezTo>
                    <a:pt x="3" y="196"/>
                    <a:pt x="0" y="105"/>
                    <a:pt x="54" y="52"/>
                  </a:cubicBezTo>
                  <a:cubicBezTo>
                    <a:pt x="108" y="0"/>
                    <a:pt x="150" y="42"/>
                    <a:pt x="223" y="3"/>
                  </a:cubicBezTo>
                  <a:cubicBezTo>
                    <a:pt x="223" y="3"/>
                    <a:pt x="247" y="200"/>
                    <a:pt x="21" y="213"/>
                  </a:cubicBezTo>
                  <a:cubicBezTo>
                    <a:pt x="21" y="213"/>
                    <a:pt x="125" y="149"/>
                    <a:pt x="147" y="87"/>
                  </a:cubicBezTo>
                  <a:cubicBezTo>
                    <a:pt x="147" y="87"/>
                    <a:pt x="105" y="151"/>
                    <a:pt x="3" y="19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xmlns="" id="{EE237000-DD56-4BB5-8F9C-F8FD84DF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795" y="1590261"/>
              <a:ext cx="1045894" cy="1081415"/>
            </a:xfrm>
            <a:custGeom>
              <a:avLst/>
              <a:gdLst>
                <a:gd name="T0" fmla="*/ 40 w 265"/>
                <a:gd name="T1" fmla="*/ 266 h 274"/>
                <a:gd name="T2" fmla="*/ 28 w 265"/>
                <a:gd name="T3" fmla="*/ 114 h 274"/>
                <a:gd name="T4" fmla="*/ 162 w 265"/>
                <a:gd name="T5" fmla="*/ 0 h 274"/>
                <a:gd name="T6" fmla="*/ 63 w 265"/>
                <a:gd name="T7" fmla="*/ 274 h 274"/>
                <a:gd name="T8" fmla="*/ 127 w 265"/>
                <a:gd name="T9" fmla="*/ 108 h 274"/>
                <a:gd name="T10" fmla="*/ 40 w 265"/>
                <a:gd name="T11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74">
                  <a:moveTo>
                    <a:pt x="40" y="266"/>
                  </a:moveTo>
                  <a:cubicBezTo>
                    <a:pt x="40" y="266"/>
                    <a:pt x="0" y="184"/>
                    <a:pt x="28" y="114"/>
                  </a:cubicBezTo>
                  <a:cubicBezTo>
                    <a:pt x="56" y="44"/>
                    <a:pt x="112" y="65"/>
                    <a:pt x="162" y="0"/>
                  </a:cubicBezTo>
                  <a:cubicBezTo>
                    <a:pt x="162" y="0"/>
                    <a:pt x="265" y="170"/>
                    <a:pt x="63" y="274"/>
                  </a:cubicBezTo>
                  <a:cubicBezTo>
                    <a:pt x="63" y="274"/>
                    <a:pt x="132" y="173"/>
                    <a:pt x="127" y="108"/>
                  </a:cubicBezTo>
                  <a:cubicBezTo>
                    <a:pt x="127" y="108"/>
                    <a:pt x="115" y="183"/>
                    <a:pt x="40" y="266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xmlns="" id="{93830F77-B144-451E-BD3A-6353E769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881" y="2229640"/>
              <a:ext cx="757781" cy="1361636"/>
            </a:xfrm>
            <a:custGeom>
              <a:avLst/>
              <a:gdLst>
                <a:gd name="T0" fmla="*/ 109 w 192"/>
                <a:gd name="T1" fmla="*/ 345 h 345"/>
                <a:gd name="T2" fmla="*/ 15 w 192"/>
                <a:gd name="T3" fmla="*/ 217 h 345"/>
                <a:gd name="T4" fmla="*/ 51 w 192"/>
                <a:gd name="T5" fmla="*/ 0 h 345"/>
                <a:gd name="T6" fmla="*/ 95 w 192"/>
                <a:gd name="T7" fmla="*/ 77 h 345"/>
                <a:gd name="T8" fmla="*/ 139 w 192"/>
                <a:gd name="T9" fmla="*/ 338 h 345"/>
                <a:gd name="T10" fmla="*/ 64 w 192"/>
                <a:gd name="T11" fmla="*/ 137 h 345"/>
                <a:gd name="T12" fmla="*/ 109 w 192"/>
                <a:gd name="T1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5">
                  <a:moveTo>
                    <a:pt x="109" y="345"/>
                  </a:moveTo>
                  <a:cubicBezTo>
                    <a:pt x="109" y="345"/>
                    <a:pt x="31" y="306"/>
                    <a:pt x="15" y="217"/>
                  </a:cubicBezTo>
                  <a:cubicBezTo>
                    <a:pt x="0" y="128"/>
                    <a:pt x="5" y="71"/>
                    <a:pt x="51" y="0"/>
                  </a:cubicBezTo>
                  <a:cubicBezTo>
                    <a:pt x="51" y="0"/>
                    <a:pt x="51" y="36"/>
                    <a:pt x="95" y="77"/>
                  </a:cubicBezTo>
                  <a:cubicBezTo>
                    <a:pt x="139" y="117"/>
                    <a:pt x="192" y="188"/>
                    <a:pt x="139" y="338"/>
                  </a:cubicBezTo>
                  <a:cubicBezTo>
                    <a:pt x="139" y="338"/>
                    <a:pt x="76" y="222"/>
                    <a:pt x="64" y="137"/>
                  </a:cubicBezTo>
                  <a:cubicBezTo>
                    <a:pt x="64" y="137"/>
                    <a:pt x="56" y="233"/>
                    <a:pt x="109" y="34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326000" y="1837368"/>
            <a:ext cx="4344610" cy="4775037"/>
            <a:chOff x="1390615" y="1837368"/>
            <a:chExt cx="4003769" cy="4775037"/>
          </a:xfrm>
          <a:solidFill>
            <a:schemeClr val="accent3">
              <a:lumMod val="75000"/>
            </a:schemeClr>
          </a:solidFill>
        </p:grpSpPr>
        <p:grpSp>
          <p:nvGrpSpPr>
            <p:cNvPr id="57" name="Группа 56"/>
            <p:cNvGrpSpPr/>
            <p:nvPr/>
          </p:nvGrpSpPr>
          <p:grpSpPr>
            <a:xfrm>
              <a:off x="1390615" y="1837368"/>
              <a:ext cx="4003769" cy="4775037"/>
              <a:chOff x="1390615" y="1837368"/>
              <a:chExt cx="4003769" cy="4775037"/>
            </a:xfrm>
            <a:grpFill/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1390615" y="1837368"/>
                <a:ext cx="4003769" cy="4775037"/>
                <a:chOff x="1390615" y="1837368"/>
                <a:chExt cx="4003769" cy="4775037"/>
              </a:xfrm>
              <a:grpFill/>
            </p:grpSpPr>
            <p:sp>
              <p:nvSpPr>
                <p:cNvPr id="61" name="Freeform 3"/>
                <p:cNvSpPr/>
                <p:nvPr/>
              </p:nvSpPr>
              <p:spPr>
                <a:xfrm>
                  <a:off x="1390615" y="1837368"/>
                  <a:ext cx="4003769" cy="222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30" h="1430696">
                      <a:moveTo>
                        <a:pt x="0" y="0"/>
                      </a:moveTo>
                      <a:lnTo>
                        <a:pt x="0" y="1430696"/>
                      </a:lnTo>
                      <a:lnTo>
                        <a:pt x="1693930" y="1430696"/>
                      </a:lnTo>
                      <a:lnTo>
                        <a:pt x="1693930" y="0"/>
                      </a:lnTo>
                      <a:lnTo>
                        <a:pt x="0" y="0"/>
                      </a:lnTo>
                      <a:close/>
                      <a:moveTo>
                        <a:pt x="1632970" y="1369735"/>
                      </a:moveTo>
                      <a:lnTo>
                        <a:pt x="59690" y="1369735"/>
                      </a:lnTo>
                      <a:lnTo>
                        <a:pt x="59690" y="59690"/>
                      </a:lnTo>
                      <a:lnTo>
                        <a:pt x="1632970" y="59690"/>
                      </a:lnTo>
                      <a:lnTo>
                        <a:pt x="1632970" y="1369735"/>
                      </a:lnTo>
                      <a:close/>
                    </a:path>
                  </a:pathLst>
                </a:custGeom>
                <a:grpFill/>
              </p:spPr>
            </p:sp>
            <p:grpSp>
              <p:nvGrpSpPr>
                <p:cNvPr id="62" name="Группа 61"/>
                <p:cNvGrpSpPr/>
                <p:nvPr/>
              </p:nvGrpSpPr>
              <p:grpSpPr>
                <a:xfrm>
                  <a:off x="1390615" y="4053392"/>
                  <a:ext cx="4003769" cy="2559013"/>
                  <a:chOff x="1390615" y="4053392"/>
                  <a:chExt cx="4003769" cy="2559013"/>
                </a:xfrm>
                <a:grpFill/>
              </p:grpSpPr>
              <p:pic>
                <p:nvPicPr>
                  <p:cNvPr id="63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06182" y="4292907"/>
                    <a:ext cx="3376895" cy="195186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4" name="Freeform 3"/>
                  <p:cNvSpPr/>
                  <p:nvPr/>
                </p:nvSpPr>
                <p:spPr>
                  <a:xfrm>
                    <a:off x="1390615" y="4053392"/>
                    <a:ext cx="4003769" cy="2559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3930" h="1430696">
                        <a:moveTo>
                          <a:pt x="0" y="0"/>
                        </a:moveTo>
                        <a:lnTo>
                          <a:pt x="0" y="1430696"/>
                        </a:lnTo>
                        <a:lnTo>
                          <a:pt x="1693930" y="1430696"/>
                        </a:lnTo>
                        <a:lnTo>
                          <a:pt x="1693930" y="0"/>
                        </a:lnTo>
                        <a:lnTo>
                          <a:pt x="0" y="0"/>
                        </a:lnTo>
                        <a:close/>
                        <a:moveTo>
                          <a:pt x="1632970" y="1369735"/>
                        </a:moveTo>
                        <a:lnTo>
                          <a:pt x="59690" y="1369735"/>
                        </a:lnTo>
                        <a:lnTo>
                          <a:pt x="59690" y="59690"/>
                        </a:lnTo>
                        <a:lnTo>
                          <a:pt x="1632970" y="59690"/>
                        </a:lnTo>
                        <a:lnTo>
                          <a:pt x="1632970" y="1369735"/>
                        </a:lnTo>
                        <a:close/>
                      </a:path>
                    </a:pathLst>
                  </a:custGeom>
                  <a:grpFill/>
                </p:spPr>
              </p:sp>
              <p:sp>
                <p:nvSpPr>
                  <p:cNvPr id="65" name="Прямоугольник 64"/>
                  <p:cNvSpPr/>
                  <p:nvPr/>
                </p:nvSpPr>
                <p:spPr>
                  <a:xfrm>
                    <a:off x="1433608" y="5988069"/>
                    <a:ext cx="3960776" cy="621709"/>
                  </a:xfrm>
                  <a:prstGeom prst="rect">
                    <a:avLst/>
                  </a:prstGeom>
                  <a:grpFill/>
                </p:spPr>
                <p:txBody>
                  <a:bodyPr wrap="square" lIns="128016" tIns="64008" rIns="128016" bIns="64008">
                    <a:spAutoFit/>
                  </a:bodyPr>
                  <a:lstStyle/>
                  <a:p>
                    <a:pPr algn="ctr"/>
                    <a:r>
                      <a:rPr lang="ru-RU" sz="16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Пешеходная зона ул. им. Дзержинского в </a:t>
                    </a:r>
                    <a:r>
                      <a:rPr lang="ru-RU" sz="1600" b="1" dirty="0" err="1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Тракторозаводском</a:t>
                    </a:r>
                    <a:r>
                      <a:rPr lang="ru-RU" sz="16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районе Волгограда</a:t>
                    </a:r>
                  </a:p>
                </p:txBody>
              </p:sp>
            </p:grpSp>
          </p:grpSp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9862" y="2052117"/>
                <a:ext cx="3384376" cy="1800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8" name="Прямоугольник 57"/>
            <p:cNvSpPr/>
            <p:nvPr/>
          </p:nvSpPr>
          <p:spPr>
            <a:xfrm>
              <a:off x="1433608" y="3619624"/>
              <a:ext cx="3960776" cy="560153"/>
            </a:xfrm>
            <a:prstGeom prst="rect">
              <a:avLst/>
            </a:prstGeom>
            <a:grpFill/>
          </p:spPr>
          <p:txBody>
            <a:bodyPr wrap="square" lIns="128016" tIns="64008" rIns="128016" bIns="64008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Благоустройство территории музея-заповедника </a:t>
              </a:r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«Старая </a:t>
              </a:r>
              <a:r>
                <a:rPr lang="ru-RU" sz="1400" b="1" dirty="0" err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Сарепта</a:t>
              </a:r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в Красноармейском районе</a:t>
              </a:r>
            </a:p>
          </p:txBody>
        </p:sp>
      </p:grpSp>
      <p:sp>
        <p:nvSpPr>
          <p:cNvPr id="66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909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городская среда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69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AN-dvorovaya\Downloads\sammy-line-pensive-girl-in-a-ca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8965" y="3321872"/>
            <a:ext cx="1793035" cy="34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909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52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1000" y="2889000"/>
            <a:ext cx="5022229" cy="635379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Строительство </a:t>
            </a:r>
            <a:r>
              <a:rPr lang="ru-RU" sz="1600" b="1" dirty="0" smtClean="0">
                <a:ln w="0"/>
                <a:solidFill>
                  <a:schemeClr val="tx1">
                    <a:lumMod val="75000"/>
                  </a:schemeClr>
                </a:solidFill>
              </a:rPr>
              <a:t>ул. им. </a:t>
            </a:r>
            <a:r>
              <a:rPr lang="ru-RU" sz="1600" b="1" dirty="0" err="1" smtClean="0">
                <a:ln w="0"/>
                <a:solidFill>
                  <a:schemeClr val="tx1">
                    <a:lumMod val="75000"/>
                  </a:schemeClr>
                </a:solidFill>
              </a:rPr>
              <a:t>Хорошева</a:t>
            </a:r>
            <a:endParaRPr lang="ru-RU" b="1" dirty="0">
              <a:ln w="0"/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53878" y="2048131"/>
            <a:ext cx="7315200" cy="4900530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79575" y="5320748"/>
            <a:ext cx="585748" cy="87862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1000" y="1539000"/>
            <a:ext cx="5022229" cy="635379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Продолжение строительства </a:t>
            </a:r>
            <a:r>
              <a:rPr lang="ru-RU" sz="1600" b="1" dirty="0" smtClean="0">
                <a:ln w="0"/>
                <a:solidFill>
                  <a:schemeClr val="tx1">
                    <a:lumMod val="75000"/>
                  </a:schemeClr>
                </a:solidFill>
              </a:rPr>
              <a:t>ул. </a:t>
            </a:r>
            <a:r>
              <a:rPr lang="ru-RU" sz="1600" b="1" dirty="0" err="1" smtClean="0">
                <a:ln w="0"/>
                <a:solidFill>
                  <a:schemeClr val="tx1">
                    <a:lumMod val="75000"/>
                  </a:schemeClr>
                </a:solidFill>
              </a:rPr>
              <a:t>Электролесовская</a:t>
            </a:r>
            <a:endParaRPr lang="ru-RU" b="1" dirty="0">
              <a:ln w="0"/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9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15011" y="5518025"/>
            <a:ext cx="549016" cy="823524"/>
          </a:xfrm>
          <a:prstGeom prst="rect">
            <a:avLst/>
          </a:prstGeom>
        </p:spPr>
      </p:pic>
      <p:pic>
        <p:nvPicPr>
          <p:cNvPr id="37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681584" y="2700189"/>
            <a:ext cx="288032" cy="432047"/>
          </a:xfrm>
          <a:prstGeom prst="rect">
            <a:avLst/>
          </a:prstGeom>
        </p:spPr>
      </p:pic>
      <p:pic>
        <p:nvPicPr>
          <p:cNvPr id="39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280080" y="3742273"/>
            <a:ext cx="358716" cy="538073"/>
          </a:xfrm>
          <a:prstGeom prst="rect">
            <a:avLst/>
          </a:prstGeom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511478" y="1717091"/>
            <a:ext cx="271356" cy="407034"/>
          </a:xfrm>
          <a:prstGeom prst="rect">
            <a:avLst/>
          </a:prstGeom>
        </p:spPr>
      </p:pic>
      <p:pic>
        <p:nvPicPr>
          <p:cNvPr id="5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34198" y="2188902"/>
            <a:ext cx="301315" cy="451972"/>
          </a:xfrm>
          <a:prstGeom prst="rect">
            <a:avLst/>
          </a:prstGeom>
        </p:spPr>
      </p:pic>
      <p:pic>
        <p:nvPicPr>
          <p:cNvPr id="5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999558" y="4315255"/>
            <a:ext cx="421933" cy="63290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6086585" y="1165568"/>
            <a:ext cx="5848414" cy="861774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на </a:t>
            </a:r>
            <a:r>
              <a:rPr lang="ru-RU" sz="220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20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en-US" sz="2600" b="1" u="sng" dirty="0" smtClean="0">
                <a:ln w="0"/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5 731,7</a:t>
            </a:r>
            <a:r>
              <a:rPr lang="ru-RU" sz="28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20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200" b="1" u="sng" dirty="0">
              <a:ln w="0"/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86585" y="2640874"/>
            <a:ext cx="5848413" cy="635379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Автодорога по </a:t>
            </a:r>
            <a:r>
              <a:rPr lang="ru-RU" sz="1600" b="1" dirty="0" smtClean="0">
                <a:ln w="0"/>
                <a:solidFill>
                  <a:schemeClr val="tx1">
                    <a:lumMod val="75000"/>
                  </a:schemeClr>
                </a:solidFill>
              </a:rPr>
              <a:t>ул. Космонавтов </a:t>
            </a:r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от ул. 51-й Гвардейской до ул. Землячки</a:t>
            </a:r>
            <a:endParaRPr lang="ru-RU" b="1" dirty="0">
              <a:ln w="0"/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3771" y="2124000"/>
            <a:ext cx="5022229" cy="635379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Реконструкция </a:t>
            </a:r>
            <a:r>
              <a:rPr lang="ru-RU" sz="1600" b="1" dirty="0" smtClean="0">
                <a:ln w="0"/>
                <a:solidFill>
                  <a:schemeClr val="tx1">
                    <a:lumMod val="75000"/>
                  </a:schemeClr>
                </a:solidFill>
              </a:rPr>
              <a:t>ул. </a:t>
            </a:r>
            <a:r>
              <a:rPr lang="ru-RU" sz="1600" b="1" dirty="0" err="1" smtClean="0">
                <a:ln w="0"/>
                <a:solidFill>
                  <a:schemeClr val="tx1">
                    <a:lumMod val="75000"/>
                  </a:schemeClr>
                </a:solidFill>
              </a:rPr>
              <a:t>Латошинской</a:t>
            </a:r>
            <a:endParaRPr lang="ru-RU" b="1" dirty="0">
              <a:ln w="0"/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8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54084" y="3096765"/>
            <a:ext cx="311680" cy="46752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028119" y="5364250"/>
            <a:ext cx="5176581" cy="706177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Автодорога по </a:t>
            </a:r>
            <a:r>
              <a:rPr lang="ru-RU" sz="1600" b="1" dirty="0" smtClean="0">
                <a:ln w="0"/>
                <a:solidFill>
                  <a:schemeClr val="tx1">
                    <a:lumMod val="75000"/>
                  </a:schemeClr>
                </a:solidFill>
              </a:rPr>
              <a:t>ул. им. Симонова </a:t>
            </a:r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границах от пересечения с бул. 30-летия Победы до </a:t>
            </a:r>
            <a:r>
              <a:rPr lang="ru-RU" sz="1600" b="1" dirty="0" err="1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пр-кта</a:t>
            </a:r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им. </a:t>
            </a:r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маршала 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Жукова</a:t>
            </a:r>
            <a:endParaRPr lang="ru-RU" b="1" dirty="0">
              <a:ln w="0"/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159000" y="6070427"/>
            <a:ext cx="4710921" cy="635379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ru-RU" sz="1600" b="1" dirty="0">
                <a:ln w="0"/>
                <a:solidFill>
                  <a:schemeClr val="tx1">
                    <a:lumMod val="75000"/>
                  </a:schemeClr>
                </a:solidFill>
              </a:rPr>
              <a:t>ул. </a:t>
            </a:r>
            <a:r>
              <a:rPr lang="ru-RU" sz="1600" b="1" dirty="0" smtClean="0">
                <a:ln w="0"/>
                <a:solidFill>
                  <a:schemeClr val="tx1">
                    <a:lumMod val="75000"/>
                  </a:schemeClr>
                </a:solidFill>
              </a:rPr>
              <a:t>8-ой </a:t>
            </a:r>
            <a:r>
              <a:rPr lang="ru-RU" sz="1600" b="1" dirty="0">
                <a:ln w="0"/>
                <a:solidFill>
                  <a:schemeClr val="tx1">
                    <a:lumMod val="75000"/>
                  </a:schemeClr>
                </a:solidFill>
              </a:rPr>
              <a:t>Воздушной Армии 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от здания торгового центра до ул</a:t>
            </a:r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. им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600" b="1" dirty="0" err="1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Хорошева</a:t>
            </a:r>
            <a:endParaRPr lang="ru-RU" b="1" dirty="0">
              <a:ln w="0"/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59883" y="4102664"/>
            <a:ext cx="7075116" cy="1032682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Продолжение 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строительства автодороги по </a:t>
            </a:r>
            <a:r>
              <a:rPr lang="ru-RU" sz="1600" b="1" dirty="0">
                <a:ln w="0"/>
                <a:solidFill>
                  <a:schemeClr val="tx1">
                    <a:lumMod val="75000"/>
                  </a:schemeClr>
                </a:solidFill>
              </a:rPr>
              <a:t>ул. Родниковая 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в границах от </a:t>
            </a:r>
            <a:r>
              <a:rPr lang="ru-RU" sz="1600" b="1" dirty="0" err="1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пр-кта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Университетского в Советском районе</a:t>
            </a:r>
            <a:endParaRPr lang="ru-RU" b="1" dirty="0">
              <a:ln w="0"/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678" y="3693621"/>
            <a:ext cx="3209855" cy="635379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Реконструкция </a:t>
            </a:r>
            <a:r>
              <a:rPr lang="ru-RU" sz="1600" b="1" dirty="0">
                <a:ln w="0"/>
                <a:solidFill>
                  <a:schemeClr val="tx1">
                    <a:lumMod val="75000"/>
                  </a:schemeClr>
                </a:solidFill>
              </a:rPr>
              <a:t>ул. Грибанова</a:t>
            </a:r>
            <a:endParaRPr lang="ru-RU" b="1" dirty="0">
              <a:ln w="0"/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933997" y="4644404"/>
            <a:ext cx="479897" cy="719845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-69000" y="4601318"/>
            <a:ext cx="3349080" cy="1032682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lIns="128001" tIns="50395" rIns="128001" bIns="64001" rtlCol="0" anchor="ctr">
            <a:no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Продолжение </a:t>
            </a:r>
            <a:r>
              <a:rPr lang="ru-RU" sz="1600" b="1" dirty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строительства </a:t>
            </a:r>
            <a:endParaRPr lang="ru-RU" sz="1600" b="1" dirty="0" smtClean="0">
              <a:ln w="0"/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600" b="1" dirty="0" smtClean="0">
                <a:ln w="0"/>
                <a:solidFill>
                  <a:schemeClr val="tx1">
                    <a:lumMod val="75000"/>
                  </a:schemeClr>
                </a:solidFill>
              </a:rPr>
              <a:t>ул. № 3 </a:t>
            </a:r>
            <a:r>
              <a:rPr lang="ru-RU" sz="1600" b="1" dirty="0" smtClean="0">
                <a:ln w="0"/>
                <a:solidFill>
                  <a:schemeClr val="tx2">
                    <a:lumMod val="65000"/>
                    <a:lumOff val="35000"/>
                  </a:schemeClr>
                </a:solidFill>
              </a:rPr>
              <a:t>в Советском районе</a:t>
            </a:r>
            <a:endParaRPr lang="ru-RU" b="1" dirty="0">
              <a:ln w="0"/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2571" y="190468"/>
            <a:ext cx="4093030" cy="589394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55" grpId="0" animBg="1"/>
      <p:bldP spid="56" grpId="0"/>
      <p:bldP spid="57" grpId="0"/>
      <p:bldP spid="59" grpId="0"/>
      <p:bldP spid="60" grpId="0"/>
      <p:bldP spid="61" grpId="0"/>
      <p:bldP spid="62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N-dvorovaya\Downloads\sammy-construction-cran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5" y="3853356"/>
            <a:ext cx="2075651" cy="28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89808" y="159275"/>
            <a:ext cx="4225793" cy="663407"/>
            <a:chOff x="1314963" y="149275"/>
            <a:chExt cx="7155982" cy="1030270"/>
          </a:xfrm>
        </p:grpSpPr>
        <p:sp>
          <p:nvSpPr>
            <p:cNvPr id="35" name="Параллелограмм 34"/>
            <p:cNvSpPr/>
            <p:nvPr/>
          </p:nvSpPr>
          <p:spPr>
            <a:xfrm>
              <a:off x="1314963" y="149275"/>
              <a:ext cx="6893162" cy="103027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12" tIns="48007" rIns="96012" bIns="48007" rtlCol="0" anchor="ctr"/>
            <a:lstStyle/>
            <a:p>
              <a:pPr algn="ctr"/>
              <a:endParaRPr lang="ru-RU" sz="1351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39785" y="197718"/>
              <a:ext cx="6931160" cy="915328"/>
            </a:xfrm>
            <a:prstGeom prst="rect">
              <a:avLst/>
            </a:prstGeom>
          </p:spPr>
          <p:txBody>
            <a:bodyPr wrap="square" lIns="96012" tIns="48007" rIns="96012" bIns="48007">
              <a:spAutoFit/>
            </a:bodyPr>
            <a:lstStyle/>
            <a:p>
              <a:pPr lvl="0"/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бюджета Волгограда </a:t>
              </a:r>
            </a:p>
            <a:p>
              <a:pPr lvl="0"/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2023-2025 </a:t>
              </a:r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годы</a:t>
              </a:r>
              <a:endPara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8748" y="5319000"/>
            <a:ext cx="13054912" cy="1396485"/>
          </a:xfrm>
          <a:prstGeom prst="rect">
            <a:avLst/>
          </a:prstGeom>
        </p:spPr>
      </p:pic>
      <p:pic>
        <p:nvPicPr>
          <p:cNvPr id="66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5376520"/>
            <a:ext cx="12946164" cy="147319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822973" y="1548060"/>
            <a:ext cx="3878255" cy="2151342"/>
            <a:chOff x="6966446" y="1789163"/>
            <a:chExt cx="3096345" cy="2629438"/>
          </a:xfr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" t="6138" r="3907" b="11471"/>
            <a:stretch/>
          </p:blipFill>
          <p:spPr bwMode="auto">
            <a:xfrm>
              <a:off x="6966447" y="1823733"/>
              <a:ext cx="3096344" cy="1863562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xtLst/>
          </p:spPr>
        </p:pic>
        <p:grpSp>
          <p:nvGrpSpPr>
            <p:cNvPr id="43" name="Группа 42"/>
            <p:cNvGrpSpPr/>
            <p:nvPr/>
          </p:nvGrpSpPr>
          <p:grpSpPr>
            <a:xfrm>
              <a:off x="6966446" y="1789163"/>
              <a:ext cx="3096345" cy="2629438"/>
              <a:chOff x="5368331" y="4415835"/>
              <a:chExt cx="3665829" cy="2997580"/>
            </a:xfrm>
            <a:grpFill/>
          </p:grpSpPr>
          <p:sp>
            <p:nvSpPr>
              <p:cNvPr id="44" name="Freeform 3"/>
              <p:cNvSpPr/>
              <p:nvPr/>
            </p:nvSpPr>
            <p:spPr>
              <a:xfrm>
                <a:off x="5368331" y="4415835"/>
                <a:ext cx="3665829" cy="2099415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5" name="Прямоугольник 44"/>
              <p:cNvSpPr/>
              <p:nvPr/>
            </p:nvSpPr>
            <p:spPr>
              <a:xfrm>
                <a:off x="5368332" y="6204082"/>
                <a:ext cx="3665828" cy="1209333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lvl="0" algn="ctr">
                  <a:defRPr/>
                </a:pPr>
                <a:r>
                  <a:rPr lang="ru-RU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2022 году завершены работы по обустройству территории Центральной набережной Волгограда</a:t>
                </a:r>
                <a:endParaRPr lang="ru-RU" sz="1600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4960399" y="1548063"/>
            <a:ext cx="3878255" cy="2132953"/>
            <a:chOff x="4374158" y="1830503"/>
            <a:chExt cx="3672409" cy="3026473"/>
          </a:xfr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099" y="1888290"/>
              <a:ext cx="3502459" cy="21842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" name="Группа 47"/>
            <p:cNvGrpSpPr/>
            <p:nvPr/>
          </p:nvGrpSpPr>
          <p:grpSpPr>
            <a:xfrm>
              <a:off x="4374158" y="1830503"/>
              <a:ext cx="3672409" cy="3026473"/>
              <a:chOff x="5368331" y="4415835"/>
              <a:chExt cx="3665829" cy="2908994"/>
            </a:xfrm>
            <a:grpFill/>
          </p:grpSpPr>
          <p:sp>
            <p:nvSpPr>
              <p:cNvPr id="49" name="Freeform 3"/>
              <p:cNvSpPr/>
              <p:nvPr/>
            </p:nvSpPr>
            <p:spPr>
              <a:xfrm>
                <a:off x="5368331" y="4415835"/>
                <a:ext cx="3665829" cy="2099415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0" name="Прямоугольник 49"/>
              <p:cNvSpPr/>
              <p:nvPr/>
            </p:nvSpPr>
            <p:spPr>
              <a:xfrm>
                <a:off x="5368332" y="6204081"/>
                <a:ext cx="3665828" cy="1120748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lvl="0" algn="ctr">
                  <a:defRPr/>
                </a:pPr>
                <a:r>
                  <a:rPr lang="ru-RU" sz="15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2022 году продолжаются работы по строительству сооружений биологической очистки на </a:t>
                </a:r>
                <a:r>
                  <a:rPr lang="ru-RU" sz="15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о. </a:t>
                </a:r>
                <a:r>
                  <a:rPr lang="ru-RU" sz="15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Голодный</a:t>
                </a:r>
                <a:endParaRPr lang="ru-RU" sz="1500" b="1" dirty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8061648" y="6372597"/>
            <a:ext cx="257720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6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15,2 млн. руб.</a:t>
            </a:r>
            <a:endParaRPr lang="en-US" sz="26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86126" y="6372597"/>
            <a:ext cx="288032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6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693,7 млн. руб.</a:t>
            </a:r>
            <a:endParaRPr lang="en-US" sz="26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909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расходы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65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2071" y="3768524"/>
            <a:ext cx="3800844" cy="2669312"/>
            <a:chOff x="3582071" y="3768524"/>
            <a:chExt cx="3800844" cy="2669312"/>
          </a:xfrm>
        </p:grpSpPr>
        <p:pic>
          <p:nvPicPr>
            <p:cNvPr id="37" name="Picture 8" descr="C:\Users\AN-dvorovaya\Desktop\1668756194828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640" y="3817100"/>
              <a:ext cx="3612845" cy="2029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Группа 50"/>
            <p:cNvGrpSpPr/>
            <p:nvPr/>
          </p:nvGrpSpPr>
          <p:grpSpPr>
            <a:xfrm>
              <a:off x="3582071" y="3768524"/>
              <a:ext cx="3800844" cy="2669312"/>
              <a:chOff x="5368331" y="4415835"/>
              <a:chExt cx="3665829" cy="3069386"/>
            </a:xfrm>
            <a:solidFill>
              <a:srgbClr val="00808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 3"/>
              <p:cNvSpPr/>
              <p:nvPr/>
            </p:nvSpPr>
            <p:spPr>
              <a:xfrm>
                <a:off x="5368331" y="4415835"/>
                <a:ext cx="3665829" cy="2099415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3" name="Прямоугольник 52"/>
              <p:cNvSpPr/>
              <p:nvPr/>
            </p:nvSpPr>
            <p:spPr>
              <a:xfrm>
                <a:off x="5368332" y="6204082"/>
                <a:ext cx="3665828" cy="1281139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lvl="0" algn="ctr">
                  <a:defRPr/>
                </a:pPr>
                <a:r>
                  <a:rPr lang="ru-RU" sz="16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2023 году планируется продолжение </a:t>
                </a:r>
                <a:r>
                  <a:rPr lang="ru-RU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строительства </a:t>
                </a:r>
                <a:r>
                  <a:rPr lang="ru-RU" sz="16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сооружений </a:t>
                </a:r>
                <a:r>
                  <a:rPr lang="ru-RU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биологической очистки на </a:t>
                </a:r>
                <a:endParaRPr lang="ru-RU" sz="16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defRPr/>
                </a:pPr>
                <a:r>
                  <a:rPr lang="ru-RU" sz="16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о. Голодный</a:t>
                </a:r>
                <a:endParaRPr lang="ru-RU" sz="1600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7486082" y="3768792"/>
            <a:ext cx="3800844" cy="2675813"/>
            <a:chOff x="5440702" y="3777551"/>
            <a:chExt cx="3258957" cy="2840728"/>
          </a:xfrm>
          <a:solidFill>
            <a:srgbClr val="00808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81" y="3828836"/>
              <a:ext cx="3040479" cy="19190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Группа 55"/>
            <p:cNvGrpSpPr/>
            <p:nvPr/>
          </p:nvGrpSpPr>
          <p:grpSpPr>
            <a:xfrm>
              <a:off x="5440702" y="3777551"/>
              <a:ext cx="3258957" cy="2840728"/>
              <a:chOff x="5368331" y="4415835"/>
              <a:chExt cx="3665829" cy="3076864"/>
            </a:xfrm>
            <a:grpFill/>
          </p:grpSpPr>
          <p:sp>
            <p:nvSpPr>
              <p:cNvPr id="57" name="Freeform 3"/>
              <p:cNvSpPr/>
              <p:nvPr/>
            </p:nvSpPr>
            <p:spPr>
              <a:xfrm>
                <a:off x="5368331" y="4415835"/>
                <a:ext cx="3665829" cy="2099415"/>
              </a:xfrm>
              <a:custGeom>
                <a:avLst/>
                <a:gdLst/>
                <a:ahLst/>
                <a:cxnLst/>
                <a:rect l="l" t="t" r="r" b="b"/>
                <a:pathLst>
                  <a:path w="1693930" h="1430696">
                    <a:moveTo>
                      <a:pt x="0" y="0"/>
                    </a:moveTo>
                    <a:lnTo>
                      <a:pt x="0" y="1430696"/>
                    </a:lnTo>
                    <a:lnTo>
                      <a:pt x="1693930" y="1430696"/>
                    </a:lnTo>
                    <a:lnTo>
                      <a:pt x="1693930" y="0"/>
                    </a:lnTo>
                    <a:lnTo>
                      <a:pt x="0" y="0"/>
                    </a:lnTo>
                    <a:close/>
                    <a:moveTo>
                      <a:pt x="1632970" y="1369735"/>
                    </a:moveTo>
                    <a:lnTo>
                      <a:pt x="59690" y="1369735"/>
                    </a:lnTo>
                    <a:lnTo>
                      <a:pt x="59690" y="59690"/>
                    </a:lnTo>
                    <a:lnTo>
                      <a:pt x="1632970" y="59690"/>
                    </a:lnTo>
                    <a:lnTo>
                      <a:pt x="1632970" y="136973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8" name="Прямоугольник 57"/>
              <p:cNvSpPr/>
              <p:nvPr/>
            </p:nvSpPr>
            <p:spPr>
              <a:xfrm>
                <a:off x="5368332" y="6140778"/>
                <a:ext cx="3665828" cy="1351921"/>
              </a:xfrm>
              <a:prstGeom prst="rect">
                <a:avLst/>
              </a:prstGeom>
              <a:grpFill/>
            </p:spPr>
            <p:txBody>
              <a:bodyPr wrap="square" lIns="128016" tIns="64008" rIns="128016" bIns="64008">
                <a:spAutoFit/>
              </a:bodyPr>
              <a:lstStyle/>
              <a:p>
                <a:pPr lvl="0" algn="ctr">
                  <a:defRPr/>
                </a:pPr>
                <a:r>
                  <a:rPr lang="ru-RU" sz="17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2023 году </a:t>
                </a:r>
                <a:r>
                  <a:rPr lang="ru-RU" sz="17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предусмотрено возведение </a:t>
                </a:r>
                <a:r>
                  <a:rPr lang="ru-RU" sz="17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коммунальных сетей по ул. Ангарской в Дзержинском районе</a:t>
                </a:r>
                <a:endParaRPr lang="ru-RU" sz="17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6146" name="Picture 2" descr="C:\Users\AN-dvorovaya\Downloads\sammy-line-repairman-in-a-helmet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1000" y="1944000"/>
            <a:ext cx="2502932" cy="19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араллелограмм 3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43" name="Прямоугольник 42"/>
          <p:cNvSpPr/>
          <p:nvPr/>
        </p:nvSpPr>
        <p:spPr>
          <a:xfrm>
            <a:off x="820326" y="879932"/>
            <a:ext cx="10830924" cy="556165"/>
          </a:xfrm>
          <a:prstGeom prst="rect">
            <a:avLst/>
          </a:prstGeom>
        </p:spPr>
        <p:txBody>
          <a:bodyPr wrap="square" lIns="108826" tIns="54413" rIns="108826" bIns="54413">
            <a:spAutoFit/>
          </a:bodyPr>
          <a:lstStyle/>
          <a:p>
            <a:pPr lvl="0"/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</a:t>
            </a:r>
            <a:endParaRPr lang="en-US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81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Диаграмма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745473"/>
              </p:ext>
            </p:extLst>
          </p:nvPr>
        </p:nvGraphicFramePr>
        <p:xfrm>
          <a:off x="-114000" y="1633162"/>
          <a:ext cx="9734429" cy="465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3" name="Группа 82"/>
          <p:cNvGrpSpPr/>
          <p:nvPr/>
        </p:nvGrpSpPr>
        <p:grpSpPr>
          <a:xfrm>
            <a:off x="356331" y="6178438"/>
            <a:ext cx="8872379" cy="403019"/>
            <a:chOff x="470331" y="6300589"/>
            <a:chExt cx="8872379" cy="403019"/>
          </a:xfrm>
        </p:grpSpPr>
        <p:sp>
          <p:nvSpPr>
            <p:cNvPr id="85" name="TextBox 84"/>
            <p:cNvSpPr txBox="1"/>
            <p:nvPr/>
          </p:nvSpPr>
          <p:spPr>
            <a:xfrm>
              <a:off x="470331" y="633011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94,6%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69902" y="633427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99,6%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26086" y="633427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92,8%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10262" y="632259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88,7%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78125" y="632259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83,4%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406606" y="630058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79,3%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27710" y="1277732"/>
            <a:ext cx="9001000" cy="853746"/>
            <a:chOff x="341710" y="1399883"/>
            <a:chExt cx="9001000" cy="853746"/>
          </a:xfrm>
        </p:grpSpPr>
        <p:sp>
          <p:nvSpPr>
            <p:cNvPr id="92" name="TextBox 91"/>
            <p:cNvSpPr txBox="1"/>
            <p:nvPr/>
          </p:nvSpPr>
          <p:spPr>
            <a:xfrm>
              <a:off x="341710" y="1399883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532,1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97894" y="160681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319,2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54078" y="179615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102,4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221730" y="175115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149,9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22910" y="170615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177,5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406606" y="156181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188,1</a:t>
              </a:r>
              <a:endPara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715660" y="1763551"/>
              <a:ext cx="8219538" cy="490078"/>
              <a:chOff x="715660" y="1763551"/>
              <a:chExt cx="8219538" cy="490078"/>
            </a:xfrm>
          </p:grpSpPr>
          <p:cxnSp>
            <p:nvCxnSpPr>
              <p:cNvPr id="99" name="Прямая соединительная линия 98"/>
              <p:cNvCxnSpPr>
                <a:stCxn id="106" idx="6"/>
                <a:endCxn id="107" idx="2"/>
              </p:cNvCxnSpPr>
              <p:nvPr/>
            </p:nvCxnSpPr>
            <p:spPr>
              <a:xfrm flipV="1">
                <a:off x="5743439" y="2088436"/>
                <a:ext cx="1493866" cy="78428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>
                <a:stCxn id="105" idx="6"/>
                <a:endCxn id="106" idx="2"/>
              </p:cNvCxnSpPr>
              <p:nvPr/>
            </p:nvCxnSpPr>
            <p:spPr>
              <a:xfrm flipV="1">
                <a:off x="4122130" y="2166864"/>
                <a:ext cx="1513995" cy="4338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>
                <a:stCxn id="104" idx="6"/>
                <a:endCxn id="105" idx="2"/>
              </p:cNvCxnSpPr>
              <p:nvPr/>
            </p:nvCxnSpPr>
            <p:spPr>
              <a:xfrm>
                <a:off x="2488098" y="2024295"/>
                <a:ext cx="1526718" cy="18595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>
                <a:stCxn id="103" idx="6"/>
                <a:endCxn id="104" idx="2"/>
              </p:cNvCxnSpPr>
              <p:nvPr/>
            </p:nvCxnSpPr>
            <p:spPr>
              <a:xfrm>
                <a:off x="822974" y="1806934"/>
                <a:ext cx="1557810" cy="217361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Блок-схема: узел 102"/>
              <p:cNvSpPr/>
              <p:nvPr/>
            </p:nvSpPr>
            <p:spPr>
              <a:xfrm>
                <a:off x="715660" y="1763551"/>
                <a:ext cx="107314" cy="8676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33" tIns="38867" rIns="77733" bIns="38867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Блок-схема: узел 103"/>
              <p:cNvSpPr/>
              <p:nvPr/>
            </p:nvSpPr>
            <p:spPr>
              <a:xfrm>
                <a:off x="2380784" y="1980912"/>
                <a:ext cx="107314" cy="8676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33" tIns="38867" rIns="77733" bIns="38867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Блок-схема: узел 104"/>
              <p:cNvSpPr/>
              <p:nvPr/>
            </p:nvSpPr>
            <p:spPr>
              <a:xfrm>
                <a:off x="4014816" y="2166864"/>
                <a:ext cx="107314" cy="8676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33" tIns="38867" rIns="77733" bIns="38867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Блок-схема: узел 105"/>
              <p:cNvSpPr/>
              <p:nvPr/>
            </p:nvSpPr>
            <p:spPr>
              <a:xfrm>
                <a:off x="5636125" y="2123481"/>
                <a:ext cx="107314" cy="8676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33" tIns="38867" rIns="77733" bIns="38867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Блок-схема: узел 106"/>
              <p:cNvSpPr/>
              <p:nvPr/>
            </p:nvSpPr>
            <p:spPr>
              <a:xfrm>
                <a:off x="7237305" y="2045053"/>
                <a:ext cx="107314" cy="8676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33" tIns="38867" rIns="77733" bIns="38867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8" name="Прямая соединительная линия 107"/>
              <p:cNvCxnSpPr>
                <a:stCxn id="107" idx="6"/>
                <a:endCxn id="109" idx="2"/>
              </p:cNvCxnSpPr>
              <p:nvPr/>
            </p:nvCxnSpPr>
            <p:spPr>
              <a:xfrm flipV="1">
                <a:off x="7344619" y="2008262"/>
                <a:ext cx="1483265" cy="801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Блок-схема: узел 108"/>
              <p:cNvSpPr/>
              <p:nvPr/>
            </p:nvSpPr>
            <p:spPr>
              <a:xfrm>
                <a:off x="8827884" y="1964879"/>
                <a:ext cx="107314" cy="8676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33" tIns="38867" rIns="77733" bIns="38867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0" name="TextBox 109"/>
          <p:cNvSpPr txBox="1"/>
          <p:nvPr/>
        </p:nvSpPr>
        <p:spPr>
          <a:xfrm>
            <a:off x="9732766" y="1411616"/>
            <a:ext cx="2304256" cy="633097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долга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732766" y="6200443"/>
            <a:ext cx="2304256" cy="371487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 rtlCol="0" anchor="ctr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нагрузка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9804774" y="315410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9804774" y="4378238"/>
            <a:ext cx="21602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10020798" y="2938078"/>
            <a:ext cx="206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074476" y="401064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организаций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0596862" y="864000"/>
            <a:ext cx="1501124" cy="402276"/>
          </a:xfrm>
          <a:prstGeom prst="rect">
            <a:avLst/>
          </a:prstGeom>
        </p:spPr>
        <p:txBody>
          <a:bodyPr wrap="square" lIns="108826" tIns="54413" rIns="108826" bIns="54413">
            <a:spAutoFit/>
          </a:bodyPr>
          <a:lstStyle/>
          <a:p>
            <a:pPr lvl="0"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2" grpId="0">
        <p:bldAsOne/>
      </p:bldGraphic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/>
          <p:nvPr/>
        </p:nvCxnSpPr>
        <p:spPr>
          <a:xfrm>
            <a:off x="6816000" y="1989000"/>
            <a:ext cx="4365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006000" y="3926839"/>
            <a:ext cx="900000" cy="235517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006000" y="4599000"/>
            <a:ext cx="900000" cy="16899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603800" y="3926839"/>
            <a:ext cx="900000" cy="2362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03800" y="4599000"/>
            <a:ext cx="900000" cy="1683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0"/>
            <a:ext cx="3486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5109000" y="756000"/>
            <a:ext cx="6858000" cy="6858000"/>
          </a:xfrm>
          <a:prstGeom prst="ellipse">
            <a:avLst/>
          </a:prstGeom>
          <a:noFill/>
          <a:ln w="57150">
            <a:solidFill>
              <a:schemeClr val="tx1">
                <a:lumMod val="75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4251454" y="864000"/>
            <a:ext cx="875851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396000" y="687030"/>
            <a:ext cx="1024781" cy="941970"/>
            <a:chOff x="-218255" y="579327"/>
            <a:chExt cx="1024781" cy="94197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61752" y="1723203"/>
            <a:ext cx="2287034" cy="5130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26" name="Прямоугольник 25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6000" y="2317035"/>
            <a:ext cx="5625601" cy="206210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доходов и расходов, основной финансовый документ муниципального образования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6000" y="2304000"/>
            <a:ext cx="5625601" cy="10772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поступающие в бюджет денежные средства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2390" y="2690988"/>
            <a:ext cx="2287034" cy="5130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81586" y="3670333"/>
            <a:ext cx="2287034" cy="5130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5999" y="2304000"/>
            <a:ext cx="5625601" cy="10772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2390" y="4670988"/>
            <a:ext cx="2287034" cy="5130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1000" y="2304000"/>
            <a:ext cx="5625601" cy="10772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доходов бюджета над его расходами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8510" y="5589000"/>
            <a:ext cx="2287034" cy="5130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6000" y="2283638"/>
            <a:ext cx="5625601" cy="10772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расходов бюджета над его доходами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286000" y="6282012"/>
            <a:ext cx="4815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286000" y="3670333"/>
            <a:ext cx="0" cy="26116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93500" y="6288945"/>
            <a:ext cx="112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76209" y="6282012"/>
            <a:ext cx="135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6000" y="3922480"/>
            <a:ext cx="900000" cy="676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086000" y="1989000"/>
            <a:ext cx="4095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1181000" y="1979709"/>
            <a:ext cx="1" cy="22592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6906000" y="4239000"/>
            <a:ext cx="42750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603800" y="3922480"/>
            <a:ext cx="900000" cy="676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1181000" y="1979709"/>
            <a:ext cx="1" cy="22592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8503800" y="4239000"/>
            <a:ext cx="2677201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0101000" y="0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101000" y="152400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079767" y="279872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0104107" y="485646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88E-6 2.59259E-6 L 0.38297 2.59259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81 -2.07774E-6 L 0.0026 -0.00139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37 L 0.35303 -0.1395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9" y="-7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4 -0.14091 L 0.00352 0.0037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1" y="7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599E-7 -3.7037E-6 L 0.31314 -0.2888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2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2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75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74 -0.28379 L 0.00351 -0.00926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8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417E-6 -2.23328E-6 L 0.34952 -0.4283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6" y="-21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E7E7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7E7"/>
                                      </p:to>
                                    </p:animClr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04 -0.42986 L 0.00807 -0.01065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2094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250"/>
                            </p:stCondLst>
                            <p:childTnLst>
                              <p:par>
                                <p:cTn id="18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-0.00139 L 0.38312 -0.56365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2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12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17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25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75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325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3750"/>
                            </p:stCondLst>
                            <p:childTnLst>
                              <p:par>
                                <p:cTn id="2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25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4750"/>
                            </p:stCondLst>
                            <p:childTnLst>
                              <p:par>
                                <p:cTn id="2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E7E7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1E7E7"/>
                                      </p:to>
                                    </p:animClr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25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7750"/>
                            </p:stCondLst>
                            <p:childTnLst>
                              <p:par>
                                <p:cTn id="2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8250"/>
                            </p:stCondLst>
                            <p:childTnLst>
                              <p:par>
                                <p:cTn id="2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8750"/>
                            </p:stCondLst>
                            <p:childTnLst>
                              <p:par>
                                <p:cTn id="2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9250"/>
                            </p:stCondLst>
                            <p:childTnLst>
                              <p:par>
                                <p:cTn id="25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23 -0.56365 L 0.01264 -0.01203 " pathEditMode="relative" rAng="0" ptsTypes="AA">
                                      <p:cBhvr>
                                        <p:cTn id="2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36" y="27569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61" grpId="0" animBg="1"/>
      <p:bldP spid="61" grpId="1" animBg="1"/>
      <p:bldP spid="63" grpId="0" animBg="1"/>
      <p:bldP spid="63" grpId="1" animBg="1"/>
      <p:bldP spid="45" grpId="0" animBg="1"/>
      <p:bldP spid="45" grpId="1" animBg="1"/>
      <p:bldP spid="4" grpId="0" animBg="1"/>
      <p:bldP spid="19" grpId="0" animBg="1"/>
      <p:bldP spid="19" grpId="1" animBg="1"/>
      <p:bldP spid="19" grpId="2" animBg="1"/>
      <p:bldP spid="28" grpId="0" animBg="1"/>
      <p:bldP spid="28" grpId="1" uiExpand="1" build="allAtOnce" animBg="1"/>
      <p:bldP spid="29" grpId="0" animBg="1"/>
      <p:bldP spid="29" grpId="1" build="allAtOnce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build="allAtOnce" animBg="1"/>
      <p:bldP spid="33" grpId="0" animBg="1"/>
      <p:bldP spid="33" grpId="1" animBg="1"/>
      <p:bldP spid="33" grpId="2" animBg="1"/>
      <p:bldP spid="34" grpId="0" animBg="1"/>
      <p:bldP spid="34" grpId="1" build="allAtOnce" animBg="1"/>
      <p:bldP spid="35" grpId="0" animBg="1"/>
      <p:bldP spid="35" grpId="1" animBg="1"/>
      <p:bldP spid="35" grpId="2" animBg="1"/>
      <p:bldP spid="36" grpId="0" animBg="1"/>
      <p:bldP spid="36" grpId="1" build="allAtOnce" animBg="1"/>
      <p:bldP spid="46" grpId="0"/>
      <p:bldP spid="46" grpId="1"/>
      <p:bldP spid="47" grpId="0"/>
      <p:bldP spid="47" grpId="1"/>
      <p:bldP spid="48" grpId="0" animBg="1"/>
      <p:bldP spid="48" grpId="1" animBg="1"/>
      <p:bldP spid="48" grpId="2" animBg="1"/>
      <p:bldP spid="64" grpId="0" animBg="1"/>
      <p:bldP spid="64" grpId="1" animBg="1"/>
      <p:bldP spid="64" grpId="2" animBg="1"/>
      <p:bldP spid="75" grpId="0" animBg="1"/>
      <p:bldP spid="76" grpId="0" animBg="1"/>
      <p:bldP spid="77" grpId="0" animBg="1"/>
      <p:bldP spid="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3486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4251454" y="864000"/>
            <a:ext cx="875851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396000" y="687030"/>
            <a:ext cx="1024781" cy="941970"/>
            <a:chOff x="-218255" y="579327"/>
            <a:chExt cx="1024781" cy="94197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101000" y="0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101000" y="152400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079767" y="279872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0104107" y="485646"/>
            <a:ext cx="2091000" cy="687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65131" y="1594903"/>
            <a:ext cx="7390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 Волгограда</a:t>
            </a:r>
            <a:endParaRPr lang="ru-RU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0255" y="2196234"/>
            <a:ext cx="73936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400066, Волгоградская область, г. Волгоград,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пр-кт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В.И. Ленина, д. 15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/ факс: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(8442) 38-56-09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post@depfin.volgadmin.ru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http://volgadmin.volgograd.ru/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департамента: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 с 8:30 до 17:30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96000" y="1878789"/>
            <a:ext cx="2280410" cy="3329796"/>
            <a:chOff x="1065020" y="459705"/>
            <a:chExt cx="1988335" cy="2903315"/>
          </a:xfrm>
        </p:grpSpPr>
        <p:pic>
          <p:nvPicPr>
            <p:cNvPr id="2055" name="Picture 7" descr="C:\Users\AN-dvorovaya\Downloads\martina-white-cell-phon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20" y="2155662"/>
              <a:ext cx="971961" cy="120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AN-dvorovaya\Downloads\martina-paper-airpla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000" y="459705"/>
              <a:ext cx="1220397" cy="738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AN-dvorovaya\Downloads\martina-decorative-black-cur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776">
              <a:off x="2062701" y="1136784"/>
              <a:ext cx="990654" cy="142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 descr="C:\Users\AN-dvorovaya\Downloads\sammy-line-woman-is-talking-on-the-phone-and-writing-in-noteboo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1206" y="4144523"/>
            <a:ext cx="3250794" cy="32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738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Волгограда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808" y="144000"/>
            <a:ext cx="4251192" cy="678682"/>
            <a:chOff x="1314963" y="125553"/>
            <a:chExt cx="7198992" cy="1053992"/>
          </a:xfrm>
        </p:grpSpPr>
        <p:sp>
          <p:nvSpPr>
            <p:cNvPr id="23" name="Параллелограмм 22"/>
            <p:cNvSpPr/>
            <p:nvPr/>
          </p:nvSpPr>
          <p:spPr>
            <a:xfrm>
              <a:off x="1314963" y="149275"/>
              <a:ext cx="6893162" cy="103027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12" tIns="48007" rIns="96012" bIns="48007" rtlCol="0" anchor="ctr"/>
            <a:lstStyle/>
            <a:p>
              <a:pPr algn="ctr"/>
              <a:endParaRPr lang="ru-RU" sz="1351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582795" y="125553"/>
              <a:ext cx="6931160" cy="1010923"/>
            </a:xfrm>
            <a:prstGeom prst="rect">
              <a:avLst/>
            </a:prstGeom>
          </p:spPr>
          <p:txBody>
            <a:bodyPr wrap="square" lIns="96012" tIns="48007" rIns="96012" bIns="48007">
              <a:spAutoFit/>
            </a:bodyPr>
            <a:lstStyle/>
            <a:p>
              <a:pPr lvl="0"/>
              <a:r>
                <a:rPr lang="ru-RU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бюджета Волгограда </a:t>
              </a:r>
            </a:p>
            <a:p>
              <a:pPr lvl="0"/>
              <a:r>
                <a:rPr lang="ru-RU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2023-2025 годы</a:t>
              </a:r>
              <a:endParaRPr 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1000" y="1674000"/>
            <a:ext cx="391242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808" y="2715102"/>
            <a:ext cx="391242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физлиц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с/х налог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8571" y="1683249"/>
            <a:ext cx="391242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6000" y="2715102"/>
            <a:ext cx="3912429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пользовании природными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продажи материальных и нематериальных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1000" y="1683249"/>
            <a:ext cx="3912429" cy="9541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8128916" y="2715100"/>
            <a:ext cx="3904513" cy="3785653"/>
            <a:chOff x="8128916" y="2715101"/>
            <a:chExt cx="3904513" cy="347787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8128916" y="2715102"/>
              <a:ext cx="3904513" cy="347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28916" y="2715101"/>
              <a:ext cx="3904513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межбюджетные трансферты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от физических и юридических лиц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286750" y="1764000"/>
            <a:ext cx="3569250" cy="81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9" name="Прямоугольник 8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738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21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7" name="任意多边形 13"/>
          <p:cNvSpPr/>
          <p:nvPr/>
        </p:nvSpPr>
        <p:spPr>
          <a:xfrm>
            <a:off x="2658195" y="1807737"/>
            <a:ext cx="2071340" cy="4143828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3268" y="2307568"/>
            <a:ext cx="3584989" cy="3177308"/>
            <a:chOff x="83268" y="2307568"/>
            <a:chExt cx="3584989" cy="3177308"/>
          </a:xfrm>
        </p:grpSpPr>
        <p:sp>
          <p:nvSpPr>
            <p:cNvPr id="33" name="Freeform 5"/>
            <p:cNvSpPr/>
            <p:nvPr/>
          </p:nvSpPr>
          <p:spPr bwMode="auto">
            <a:xfrm rot="10800000">
              <a:off x="83268" y="2307568"/>
              <a:ext cx="3584989" cy="317730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4363" y="2766754"/>
              <a:ext cx="3422798" cy="214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4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Задача: </a:t>
              </a:r>
              <a:endParaRPr lang="ru-RU" sz="24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ru-RU" sz="400" b="1" u="sng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4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000" b="1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долгосрочной сбалансированности</a:t>
              </a:r>
            </a:p>
            <a:p>
              <a:pPr algn="ctr">
                <a:defRPr/>
              </a:pPr>
              <a:r>
                <a:rPr lang="ru-RU" sz="2000" b="1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устойчивости</a:t>
              </a:r>
            </a:p>
            <a:p>
              <a:pPr algn="ctr">
                <a:defRPr/>
              </a:pPr>
              <a:r>
                <a:rPr lang="ru-RU" sz="2000" b="1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  <a:endParaRPr lang="ru-RU" sz="2000" b="1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83191" y="1530497"/>
            <a:ext cx="9680473" cy="734936"/>
            <a:chOff x="2583191" y="1530497"/>
            <a:chExt cx="9680473" cy="73493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583191" y="1530497"/>
              <a:ext cx="4296285" cy="726710"/>
              <a:chOff x="2583191" y="1530497"/>
              <a:chExt cx="4296285" cy="726710"/>
            </a:xfrm>
          </p:grpSpPr>
          <p:grpSp>
            <p:nvGrpSpPr>
              <p:cNvPr id="26" name="组合 12"/>
              <p:cNvGrpSpPr/>
              <p:nvPr/>
            </p:nvGrpSpPr>
            <p:grpSpPr>
              <a:xfrm>
                <a:off x="3360220" y="1847228"/>
                <a:ext cx="3519256" cy="109703"/>
                <a:chOff x="3904783" y="1674310"/>
                <a:chExt cx="3519256" cy="109703"/>
              </a:xfrm>
            </p:grpSpPr>
            <p:cxnSp>
              <p:nvCxnSpPr>
                <p:cNvPr id="51" name="直接连接符 47"/>
                <p:cNvCxnSpPr/>
                <p:nvPr/>
              </p:nvCxnSpPr>
              <p:spPr>
                <a:xfrm flipV="1">
                  <a:off x="3904783" y="1718973"/>
                  <a:ext cx="3402797" cy="1018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ysDot"/>
                  <a:miter lim="800000"/>
                </a:ln>
                <a:effectLst/>
              </p:spPr>
            </p:cxnSp>
            <p:sp>
              <p:nvSpPr>
                <p:cNvPr id="52" name="椭圆 48"/>
                <p:cNvSpPr/>
                <p:nvPr/>
              </p:nvSpPr>
              <p:spPr>
                <a:xfrm>
                  <a:off x="7314336" y="1674310"/>
                  <a:ext cx="109703" cy="109703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17"/>
              <p:cNvGrpSpPr/>
              <p:nvPr/>
            </p:nvGrpSpPr>
            <p:grpSpPr>
              <a:xfrm>
                <a:off x="2612115" y="1530497"/>
                <a:ext cx="819955" cy="726710"/>
                <a:chOff x="3295850" y="2263221"/>
                <a:chExt cx="2643765" cy="2343151"/>
              </a:xfrm>
            </p:grpSpPr>
            <p:sp>
              <p:nvSpPr>
                <p:cNvPr id="43" name="Freeform 5"/>
                <p:cNvSpPr/>
                <p:nvPr/>
              </p:nvSpPr>
              <p:spPr bwMode="auto">
                <a:xfrm rot="10800000">
                  <a:off x="3295850" y="2263221"/>
                  <a:ext cx="2643765" cy="2343151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60000">
                      <a:srgbClr val="ECECEC"/>
                    </a:gs>
                    <a:gs pos="100000">
                      <a:srgbClr val="D1D1D1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52400" dist="38100" dir="2700000" algn="tl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文本框 88"/>
              <p:cNvSpPr txBox="1"/>
              <p:nvPr/>
            </p:nvSpPr>
            <p:spPr>
              <a:xfrm>
                <a:off x="2583191" y="1571097"/>
                <a:ext cx="876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  <a:sym typeface="+mn-lt"/>
                  </a:rPr>
                  <a:t>01</a:t>
                </a:r>
                <a:endParaRPr lang="zh-CN" altLang="en-US" sz="3200" kern="0" dirty="0"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  <a:sym typeface="+mn-lt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7031714" y="1538722"/>
              <a:ext cx="819955" cy="726711"/>
              <a:chOff x="7031714" y="1538722"/>
              <a:chExt cx="819955" cy="726711"/>
            </a:xfrm>
          </p:grpSpPr>
          <p:sp>
            <p:nvSpPr>
              <p:cNvPr id="65" name="Freeform 5"/>
              <p:cNvSpPr/>
              <p:nvPr/>
            </p:nvSpPr>
            <p:spPr bwMode="auto">
              <a:xfrm rot="10800000">
                <a:off x="7031714" y="1538722"/>
                <a:ext cx="819955" cy="72671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39" tIns="45719" rIns="91439" bIns="45719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77" name="Group 18"/>
              <p:cNvGrpSpPr>
                <a:grpSpLocks noChangeAspect="1"/>
              </p:cNvGrpSpPr>
              <p:nvPr/>
            </p:nvGrpSpPr>
            <p:grpSpPr bwMode="auto">
              <a:xfrm>
                <a:off x="7248623" y="1738449"/>
                <a:ext cx="377023" cy="351316"/>
                <a:chOff x="3802" y="2858"/>
                <a:chExt cx="616" cy="574"/>
              </a:xfrm>
              <a:solidFill>
                <a:schemeClr val="tx1"/>
              </a:solidFill>
            </p:grpSpPr>
            <p:sp>
              <p:nvSpPr>
                <p:cNvPr id="78" name="Rectangle 19"/>
                <p:cNvSpPr>
                  <a:spLocks noChangeArrowheads="1"/>
                </p:cNvSpPr>
                <p:nvPr/>
              </p:nvSpPr>
              <p:spPr bwMode="auto">
                <a:xfrm>
                  <a:off x="3802" y="3205"/>
                  <a:ext cx="129" cy="2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4" y="3174"/>
                  <a:ext cx="129" cy="2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/>
              </p:nvSpPr>
              <p:spPr bwMode="auto">
                <a:xfrm>
                  <a:off x="4129" y="3131"/>
                  <a:ext cx="129" cy="30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/>
              </p:nvSpPr>
              <p:spPr bwMode="auto">
                <a:xfrm>
                  <a:off x="4289" y="3078"/>
                  <a:ext cx="129" cy="3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23"/>
                <p:cNvSpPr/>
                <p:nvPr/>
              </p:nvSpPr>
              <p:spPr bwMode="auto">
                <a:xfrm>
                  <a:off x="3888" y="2858"/>
                  <a:ext cx="370" cy="270"/>
                </a:xfrm>
                <a:custGeom>
                  <a:avLst/>
                  <a:gdLst>
                    <a:gd name="T0" fmla="*/ 94 w 155"/>
                    <a:gd name="T1" fmla="*/ 21 h 113"/>
                    <a:gd name="T2" fmla="*/ 0 w 155"/>
                    <a:gd name="T3" fmla="*/ 72 h 113"/>
                    <a:gd name="T4" fmla="*/ 114 w 155"/>
                    <a:gd name="T5" fmla="*/ 63 h 113"/>
                    <a:gd name="T6" fmla="*/ 122 w 155"/>
                    <a:gd name="T7" fmla="*/ 82 h 113"/>
                    <a:gd name="T8" fmla="*/ 155 w 155"/>
                    <a:gd name="T9" fmla="*/ 0 h 113"/>
                    <a:gd name="T10" fmla="*/ 85 w 155"/>
                    <a:gd name="T11" fmla="*/ 2 h 113"/>
                    <a:gd name="T12" fmla="*/ 94 w 155"/>
                    <a:gd name="T13" fmla="*/ 21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13">
                      <a:moveTo>
                        <a:pt x="94" y="21"/>
                      </a:moveTo>
                      <a:cubicBezTo>
                        <a:pt x="85" y="33"/>
                        <a:pt x="53" y="68"/>
                        <a:pt x="0" y="72"/>
                      </a:cubicBezTo>
                      <a:cubicBezTo>
                        <a:pt x="0" y="72"/>
                        <a:pt x="31" y="113"/>
                        <a:pt x="114" y="63"/>
                      </a:cubicBezTo>
                      <a:cubicBezTo>
                        <a:pt x="122" y="82"/>
                        <a:pt x="122" y="82"/>
                        <a:pt x="122" y="82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85" y="2"/>
                        <a:pt x="85" y="2"/>
                        <a:pt x="85" y="2"/>
                      </a:cubicBezTo>
                      <a:lnTo>
                        <a:pt x="9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7853664" y="1689655"/>
              <a:ext cx="44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уровня жизни граждан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207851" y="3509003"/>
            <a:ext cx="8055813" cy="742693"/>
            <a:chOff x="4207851" y="3509003"/>
            <a:chExt cx="8055813" cy="74269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207851" y="3509003"/>
              <a:ext cx="2671625" cy="726710"/>
              <a:chOff x="4207851" y="3509003"/>
              <a:chExt cx="2671625" cy="726710"/>
            </a:xfrm>
          </p:grpSpPr>
          <p:grpSp>
            <p:nvGrpSpPr>
              <p:cNvPr id="24" name="组合 10"/>
              <p:cNvGrpSpPr/>
              <p:nvPr/>
            </p:nvGrpSpPr>
            <p:grpSpPr>
              <a:xfrm>
                <a:off x="5061618" y="3841127"/>
                <a:ext cx="1817858" cy="109703"/>
                <a:chOff x="5606181" y="1674310"/>
                <a:chExt cx="1817858" cy="109703"/>
              </a:xfrm>
            </p:grpSpPr>
            <p:cxnSp>
              <p:nvCxnSpPr>
                <p:cNvPr id="56" name="直接连接符 51"/>
                <p:cNvCxnSpPr/>
                <p:nvPr/>
              </p:nvCxnSpPr>
              <p:spPr>
                <a:xfrm flipV="1">
                  <a:off x="5606181" y="1718973"/>
                  <a:ext cx="1701399" cy="509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ysDot"/>
                  <a:miter lim="800000"/>
                </a:ln>
                <a:effectLst/>
              </p:spPr>
            </p:cxnSp>
            <p:sp>
              <p:nvSpPr>
                <p:cNvPr id="57" name="椭圆 52"/>
                <p:cNvSpPr/>
                <p:nvPr/>
              </p:nvSpPr>
              <p:spPr>
                <a:xfrm>
                  <a:off x="7314336" y="1674310"/>
                  <a:ext cx="109703" cy="109703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15"/>
              <p:cNvGrpSpPr/>
              <p:nvPr/>
            </p:nvGrpSpPr>
            <p:grpSpPr>
              <a:xfrm>
                <a:off x="4231185" y="3509003"/>
                <a:ext cx="819955" cy="726710"/>
                <a:chOff x="3295850" y="2263222"/>
                <a:chExt cx="2643765" cy="2343151"/>
              </a:xfrm>
            </p:grpSpPr>
            <p:sp>
              <p:nvSpPr>
                <p:cNvPr id="47" name="Freeform 5"/>
                <p:cNvSpPr/>
                <p:nvPr/>
              </p:nvSpPr>
              <p:spPr bwMode="auto">
                <a:xfrm rot="10800000">
                  <a:off x="3295850" y="2263222"/>
                  <a:ext cx="2643765" cy="2343151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60000">
                      <a:srgbClr val="ECECEC"/>
                    </a:gs>
                    <a:gs pos="100000">
                      <a:srgbClr val="D1D1D1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52400" dist="38100" dir="2700000" algn="tl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文本框 92"/>
              <p:cNvSpPr txBox="1"/>
              <p:nvPr/>
            </p:nvSpPr>
            <p:spPr>
              <a:xfrm>
                <a:off x="4207851" y="3543533"/>
                <a:ext cx="876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  <a:sym typeface="+mn-lt"/>
                  </a:rPr>
                  <a:t>03</a:t>
                </a:r>
                <a:endParaRPr lang="zh-CN" altLang="en-US" sz="3200" kern="0" dirty="0"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  <a:sym typeface="+mn-lt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7853664" y="3518415"/>
              <a:ext cx="441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региональных и национальных проектах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031714" y="3524985"/>
              <a:ext cx="819955" cy="726711"/>
              <a:chOff x="7031714" y="3524985"/>
              <a:chExt cx="819955" cy="726711"/>
            </a:xfrm>
          </p:grpSpPr>
          <p:sp>
            <p:nvSpPr>
              <p:cNvPr id="67" name="Freeform 5"/>
              <p:cNvSpPr/>
              <p:nvPr/>
            </p:nvSpPr>
            <p:spPr bwMode="auto">
              <a:xfrm rot="10800000">
                <a:off x="7031714" y="3524985"/>
                <a:ext cx="819955" cy="72671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39" tIns="45719" rIns="91439" bIns="45719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09" name="组合 118"/>
              <p:cNvGrpSpPr/>
              <p:nvPr/>
            </p:nvGrpSpPr>
            <p:grpSpPr>
              <a:xfrm>
                <a:off x="7221000" y="3656402"/>
                <a:ext cx="413313" cy="446497"/>
                <a:chOff x="2782033" y="2877344"/>
                <a:chExt cx="571561" cy="617451"/>
              </a:xfrm>
              <a:solidFill>
                <a:schemeClr val="tx1"/>
              </a:solidFill>
            </p:grpSpPr>
            <p:sp>
              <p:nvSpPr>
                <p:cNvPr id="110" name="Freeform 884"/>
                <p:cNvSpPr>
                  <a:spLocks noEditPoints="1"/>
                </p:cNvSpPr>
                <p:nvPr/>
              </p:nvSpPr>
              <p:spPr bwMode="auto">
                <a:xfrm>
                  <a:off x="2946844" y="2877344"/>
                  <a:ext cx="406750" cy="411147"/>
                </a:xfrm>
                <a:custGeom>
                  <a:avLst/>
                  <a:gdLst>
                    <a:gd name="T0" fmla="*/ 90 w 174"/>
                    <a:gd name="T1" fmla="*/ 14 h 176"/>
                    <a:gd name="T2" fmla="*/ 90 w 174"/>
                    <a:gd name="T3" fmla="*/ 0 h 176"/>
                    <a:gd name="T4" fmla="*/ 80 w 174"/>
                    <a:gd name="T5" fmla="*/ 0 h 176"/>
                    <a:gd name="T6" fmla="*/ 80 w 174"/>
                    <a:gd name="T7" fmla="*/ 14 h 176"/>
                    <a:gd name="T8" fmla="*/ 0 w 174"/>
                    <a:gd name="T9" fmla="*/ 14 h 176"/>
                    <a:gd name="T10" fmla="*/ 0 w 174"/>
                    <a:gd name="T11" fmla="*/ 40 h 176"/>
                    <a:gd name="T12" fmla="*/ 9 w 174"/>
                    <a:gd name="T13" fmla="*/ 40 h 176"/>
                    <a:gd name="T14" fmla="*/ 9 w 174"/>
                    <a:gd name="T15" fmla="*/ 138 h 176"/>
                    <a:gd name="T16" fmla="*/ 70 w 174"/>
                    <a:gd name="T17" fmla="*/ 138 h 176"/>
                    <a:gd name="T18" fmla="*/ 33 w 174"/>
                    <a:gd name="T19" fmla="*/ 168 h 176"/>
                    <a:gd name="T20" fmla="*/ 39 w 174"/>
                    <a:gd name="T21" fmla="*/ 176 h 176"/>
                    <a:gd name="T22" fmla="*/ 86 w 174"/>
                    <a:gd name="T23" fmla="*/ 138 h 176"/>
                    <a:gd name="T24" fmla="*/ 86 w 174"/>
                    <a:gd name="T25" fmla="*/ 138 h 176"/>
                    <a:gd name="T26" fmla="*/ 133 w 174"/>
                    <a:gd name="T27" fmla="*/ 176 h 176"/>
                    <a:gd name="T28" fmla="*/ 140 w 174"/>
                    <a:gd name="T29" fmla="*/ 168 h 176"/>
                    <a:gd name="T30" fmla="*/ 102 w 174"/>
                    <a:gd name="T31" fmla="*/ 138 h 176"/>
                    <a:gd name="T32" fmla="*/ 164 w 174"/>
                    <a:gd name="T33" fmla="*/ 138 h 176"/>
                    <a:gd name="T34" fmla="*/ 164 w 174"/>
                    <a:gd name="T35" fmla="*/ 40 h 176"/>
                    <a:gd name="T36" fmla="*/ 174 w 174"/>
                    <a:gd name="T37" fmla="*/ 40 h 176"/>
                    <a:gd name="T38" fmla="*/ 174 w 174"/>
                    <a:gd name="T39" fmla="*/ 14 h 176"/>
                    <a:gd name="T40" fmla="*/ 90 w 174"/>
                    <a:gd name="T41" fmla="*/ 14 h 176"/>
                    <a:gd name="T42" fmla="*/ 154 w 174"/>
                    <a:gd name="T43" fmla="*/ 128 h 176"/>
                    <a:gd name="T44" fmla="*/ 19 w 174"/>
                    <a:gd name="T45" fmla="*/ 128 h 176"/>
                    <a:gd name="T46" fmla="*/ 19 w 174"/>
                    <a:gd name="T47" fmla="*/ 40 h 176"/>
                    <a:gd name="T48" fmla="*/ 154 w 174"/>
                    <a:gd name="T49" fmla="*/ 40 h 176"/>
                    <a:gd name="T50" fmla="*/ 154 w 174"/>
                    <a:gd name="T51" fmla="*/ 128 h 176"/>
                    <a:gd name="T52" fmla="*/ 51 w 174"/>
                    <a:gd name="T53" fmla="*/ 105 h 176"/>
                    <a:gd name="T54" fmla="*/ 51 w 174"/>
                    <a:gd name="T55" fmla="*/ 79 h 176"/>
                    <a:gd name="T56" fmla="*/ 77 w 174"/>
                    <a:gd name="T57" fmla="*/ 79 h 176"/>
                    <a:gd name="T58" fmla="*/ 51 w 174"/>
                    <a:gd name="T59" fmla="*/ 53 h 176"/>
                    <a:gd name="T60" fmla="*/ 25 w 174"/>
                    <a:gd name="T61" fmla="*/ 79 h 176"/>
                    <a:gd name="T62" fmla="*/ 51 w 174"/>
                    <a:gd name="T63" fmla="*/ 105 h 176"/>
                    <a:gd name="T64" fmla="*/ 59 w 174"/>
                    <a:gd name="T65" fmla="*/ 112 h 176"/>
                    <a:gd name="T66" fmla="*/ 85 w 174"/>
                    <a:gd name="T67" fmla="*/ 86 h 176"/>
                    <a:gd name="T68" fmla="*/ 59 w 174"/>
                    <a:gd name="T69" fmla="*/ 86 h 176"/>
                    <a:gd name="T70" fmla="*/ 59 w 174"/>
                    <a:gd name="T71" fmla="*/ 112 h 176"/>
                    <a:gd name="T72" fmla="*/ 138 w 174"/>
                    <a:gd name="T73" fmla="*/ 59 h 176"/>
                    <a:gd name="T74" fmla="*/ 105 w 174"/>
                    <a:gd name="T75" fmla="*/ 59 h 176"/>
                    <a:gd name="T76" fmla="*/ 105 w 174"/>
                    <a:gd name="T77" fmla="*/ 69 h 176"/>
                    <a:gd name="T78" fmla="*/ 138 w 174"/>
                    <a:gd name="T79" fmla="*/ 69 h 176"/>
                    <a:gd name="T80" fmla="*/ 138 w 174"/>
                    <a:gd name="T81" fmla="*/ 59 h 176"/>
                    <a:gd name="T82" fmla="*/ 138 w 174"/>
                    <a:gd name="T83" fmla="*/ 77 h 176"/>
                    <a:gd name="T84" fmla="*/ 105 w 174"/>
                    <a:gd name="T85" fmla="*/ 77 h 176"/>
                    <a:gd name="T86" fmla="*/ 105 w 174"/>
                    <a:gd name="T87" fmla="*/ 87 h 176"/>
                    <a:gd name="T88" fmla="*/ 138 w 174"/>
                    <a:gd name="T89" fmla="*/ 87 h 176"/>
                    <a:gd name="T90" fmla="*/ 138 w 174"/>
                    <a:gd name="T91" fmla="*/ 77 h 176"/>
                    <a:gd name="T92" fmla="*/ 138 w 174"/>
                    <a:gd name="T93" fmla="*/ 96 h 176"/>
                    <a:gd name="T94" fmla="*/ 105 w 174"/>
                    <a:gd name="T95" fmla="*/ 96 h 176"/>
                    <a:gd name="T96" fmla="*/ 105 w 174"/>
                    <a:gd name="T97" fmla="*/ 106 h 176"/>
                    <a:gd name="T98" fmla="*/ 138 w 174"/>
                    <a:gd name="T99" fmla="*/ 106 h 176"/>
                    <a:gd name="T100" fmla="*/ 138 w 174"/>
                    <a:gd name="T101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4" h="176">
                      <a:moveTo>
                        <a:pt x="90" y="14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138"/>
                        <a:pt x="9" y="138"/>
                        <a:pt x="9" y="138"/>
                      </a:cubicBezTo>
                      <a:cubicBezTo>
                        <a:pt x="70" y="138"/>
                        <a:pt x="70" y="138"/>
                        <a:pt x="70" y="138"/>
                      </a:cubicBezTo>
                      <a:cubicBezTo>
                        <a:pt x="33" y="168"/>
                        <a:pt x="33" y="168"/>
                        <a:pt x="33" y="168"/>
                      </a:cubicBezTo>
                      <a:cubicBezTo>
                        <a:pt x="39" y="176"/>
                        <a:pt x="39" y="176"/>
                        <a:pt x="39" y="176"/>
                      </a:cubicBezTo>
                      <a:cubicBezTo>
                        <a:pt x="86" y="138"/>
                        <a:pt x="86" y="138"/>
                        <a:pt x="86" y="138"/>
                      </a:cubicBezTo>
                      <a:cubicBezTo>
                        <a:pt x="86" y="138"/>
                        <a:pt x="86" y="138"/>
                        <a:pt x="86" y="138"/>
                      </a:cubicBezTo>
                      <a:cubicBezTo>
                        <a:pt x="133" y="176"/>
                        <a:pt x="133" y="176"/>
                        <a:pt x="133" y="176"/>
                      </a:cubicBezTo>
                      <a:cubicBezTo>
                        <a:pt x="140" y="168"/>
                        <a:pt x="140" y="168"/>
                        <a:pt x="140" y="168"/>
                      </a:cubicBezTo>
                      <a:cubicBezTo>
                        <a:pt x="102" y="138"/>
                        <a:pt x="102" y="138"/>
                        <a:pt x="102" y="138"/>
                      </a:cubicBezTo>
                      <a:cubicBezTo>
                        <a:pt x="164" y="138"/>
                        <a:pt x="164" y="138"/>
                        <a:pt x="164" y="138"/>
                      </a:cubicBezTo>
                      <a:cubicBezTo>
                        <a:pt x="164" y="40"/>
                        <a:pt x="164" y="40"/>
                        <a:pt x="164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14"/>
                        <a:pt x="174" y="14"/>
                        <a:pt x="174" y="14"/>
                      </a:cubicBezTo>
                      <a:lnTo>
                        <a:pt x="90" y="14"/>
                      </a:lnTo>
                      <a:close/>
                      <a:moveTo>
                        <a:pt x="154" y="128"/>
                      </a:move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lnTo>
                        <a:pt x="154" y="128"/>
                      </a:lnTo>
                      <a:close/>
                      <a:moveTo>
                        <a:pt x="51" y="105"/>
                      </a:moveTo>
                      <a:cubicBezTo>
                        <a:pt x="51" y="79"/>
                        <a:pt x="51" y="79"/>
                        <a:pt x="51" y="79"/>
                      </a:cubicBezTo>
                      <a:cubicBezTo>
                        <a:pt x="77" y="79"/>
                        <a:pt x="77" y="79"/>
                        <a:pt x="77" y="79"/>
                      </a:cubicBezTo>
                      <a:cubicBezTo>
                        <a:pt x="77" y="65"/>
                        <a:pt x="66" y="53"/>
                        <a:pt x="51" y="53"/>
                      </a:cubicBezTo>
                      <a:cubicBezTo>
                        <a:pt x="37" y="53"/>
                        <a:pt x="25" y="65"/>
                        <a:pt x="25" y="79"/>
                      </a:cubicBezTo>
                      <a:cubicBezTo>
                        <a:pt x="25" y="94"/>
                        <a:pt x="37" y="105"/>
                        <a:pt x="51" y="105"/>
                      </a:cubicBezTo>
                      <a:close/>
                      <a:moveTo>
                        <a:pt x="59" y="112"/>
                      </a:moveTo>
                      <a:cubicBezTo>
                        <a:pt x="73" y="112"/>
                        <a:pt x="85" y="101"/>
                        <a:pt x="85" y="86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lnTo>
                        <a:pt x="59" y="112"/>
                      </a:lnTo>
                      <a:close/>
                      <a:moveTo>
                        <a:pt x="138" y="59"/>
                      </a:moveTo>
                      <a:cubicBezTo>
                        <a:pt x="105" y="59"/>
                        <a:pt x="105" y="59"/>
                        <a:pt x="105" y="59"/>
                      </a:cubicBezTo>
                      <a:cubicBezTo>
                        <a:pt x="105" y="69"/>
                        <a:pt x="105" y="69"/>
                        <a:pt x="105" y="69"/>
                      </a:cubicBezTo>
                      <a:cubicBezTo>
                        <a:pt x="138" y="69"/>
                        <a:pt x="138" y="69"/>
                        <a:pt x="138" y="69"/>
                      </a:cubicBezTo>
                      <a:lnTo>
                        <a:pt x="138" y="59"/>
                      </a:lnTo>
                      <a:close/>
                      <a:moveTo>
                        <a:pt x="138" y="77"/>
                      </a:moveTo>
                      <a:cubicBezTo>
                        <a:pt x="105" y="77"/>
                        <a:pt x="105" y="77"/>
                        <a:pt x="105" y="77"/>
                      </a:cubicBezTo>
                      <a:cubicBezTo>
                        <a:pt x="105" y="87"/>
                        <a:pt x="105" y="87"/>
                        <a:pt x="105" y="87"/>
                      </a:cubicBezTo>
                      <a:cubicBezTo>
                        <a:pt x="138" y="87"/>
                        <a:pt x="138" y="87"/>
                        <a:pt x="138" y="87"/>
                      </a:cubicBezTo>
                      <a:lnTo>
                        <a:pt x="138" y="77"/>
                      </a:lnTo>
                      <a:close/>
                      <a:moveTo>
                        <a:pt x="138" y="96"/>
                      </a:moveTo>
                      <a:cubicBezTo>
                        <a:pt x="105" y="96"/>
                        <a:pt x="105" y="96"/>
                        <a:pt x="105" y="96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38" y="106"/>
                        <a:pt x="138" y="106"/>
                        <a:pt x="138" y="106"/>
                      </a:cubicBezTo>
                      <a:lnTo>
                        <a:pt x="138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9" tIns="34295" rIns="68589" bIns="34295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40"/>
                <p:cNvSpPr>
                  <a:spLocks noEditPoints="1"/>
                </p:cNvSpPr>
                <p:nvPr/>
              </p:nvSpPr>
              <p:spPr bwMode="auto">
                <a:xfrm>
                  <a:off x="2782033" y="2992399"/>
                  <a:ext cx="317694" cy="502396"/>
                </a:xfrm>
                <a:custGeom>
                  <a:avLst/>
                  <a:gdLst>
                    <a:gd name="T0" fmla="*/ 253 w 490"/>
                    <a:gd name="T1" fmla="*/ 737 h 775"/>
                    <a:gd name="T2" fmla="*/ 211 w 490"/>
                    <a:gd name="T3" fmla="*/ 775 h 775"/>
                    <a:gd name="T4" fmla="*/ 175 w 490"/>
                    <a:gd name="T5" fmla="*/ 762 h 775"/>
                    <a:gd name="T6" fmla="*/ 161 w 490"/>
                    <a:gd name="T7" fmla="*/ 762 h 775"/>
                    <a:gd name="T8" fmla="*/ 125 w 490"/>
                    <a:gd name="T9" fmla="*/ 775 h 775"/>
                    <a:gd name="T10" fmla="*/ 84 w 490"/>
                    <a:gd name="T11" fmla="*/ 737 h 775"/>
                    <a:gd name="T12" fmla="*/ 76 w 490"/>
                    <a:gd name="T13" fmla="*/ 475 h 775"/>
                    <a:gd name="T14" fmla="*/ 65 w 490"/>
                    <a:gd name="T15" fmla="*/ 474 h 775"/>
                    <a:gd name="T16" fmla="*/ 21 w 490"/>
                    <a:gd name="T17" fmla="*/ 441 h 775"/>
                    <a:gd name="T18" fmla="*/ 19 w 490"/>
                    <a:gd name="T19" fmla="*/ 217 h 775"/>
                    <a:gd name="T20" fmla="*/ 48 w 490"/>
                    <a:gd name="T21" fmla="*/ 192 h 775"/>
                    <a:gd name="T22" fmla="*/ 121 w 490"/>
                    <a:gd name="T23" fmla="*/ 183 h 775"/>
                    <a:gd name="T24" fmla="*/ 132 w 490"/>
                    <a:gd name="T25" fmla="*/ 189 h 775"/>
                    <a:gd name="T26" fmla="*/ 168 w 490"/>
                    <a:gd name="T27" fmla="*/ 243 h 775"/>
                    <a:gd name="T28" fmla="*/ 204 w 490"/>
                    <a:gd name="T29" fmla="*/ 189 h 775"/>
                    <a:gd name="T30" fmla="*/ 216 w 490"/>
                    <a:gd name="T31" fmla="*/ 183 h 775"/>
                    <a:gd name="T32" fmla="*/ 257 w 490"/>
                    <a:gd name="T33" fmla="*/ 188 h 775"/>
                    <a:gd name="T34" fmla="*/ 293 w 490"/>
                    <a:gd name="T35" fmla="*/ 205 h 775"/>
                    <a:gd name="T36" fmla="*/ 331 w 490"/>
                    <a:gd name="T37" fmla="*/ 251 h 775"/>
                    <a:gd name="T38" fmla="*/ 339 w 490"/>
                    <a:gd name="T39" fmla="*/ 259 h 775"/>
                    <a:gd name="T40" fmla="*/ 355 w 490"/>
                    <a:gd name="T41" fmla="*/ 261 h 775"/>
                    <a:gd name="T42" fmla="*/ 362 w 490"/>
                    <a:gd name="T43" fmla="*/ 256 h 775"/>
                    <a:gd name="T44" fmla="*/ 406 w 490"/>
                    <a:gd name="T45" fmla="*/ 223 h 775"/>
                    <a:gd name="T46" fmla="*/ 452 w 490"/>
                    <a:gd name="T47" fmla="*/ 284 h 775"/>
                    <a:gd name="T48" fmla="*/ 405 w 490"/>
                    <a:gd name="T49" fmla="*/ 318 h 775"/>
                    <a:gd name="T50" fmla="*/ 357 w 490"/>
                    <a:gd name="T51" fmla="*/ 346 h 775"/>
                    <a:gd name="T52" fmla="*/ 321 w 490"/>
                    <a:gd name="T53" fmla="*/ 343 h 775"/>
                    <a:gd name="T54" fmla="*/ 275 w 490"/>
                    <a:gd name="T55" fmla="*/ 302 h 775"/>
                    <a:gd name="T56" fmla="*/ 265 w 490"/>
                    <a:gd name="T57" fmla="*/ 291 h 775"/>
                    <a:gd name="T58" fmla="*/ 253 w 490"/>
                    <a:gd name="T59" fmla="*/ 737 h 775"/>
                    <a:gd name="T60" fmla="*/ 170 w 490"/>
                    <a:gd name="T61" fmla="*/ 1 h 775"/>
                    <a:gd name="T62" fmla="*/ 236 w 490"/>
                    <a:gd name="T63" fmla="*/ 74 h 775"/>
                    <a:gd name="T64" fmla="*/ 167 w 490"/>
                    <a:gd name="T65" fmla="*/ 159 h 775"/>
                    <a:gd name="T66" fmla="*/ 100 w 490"/>
                    <a:gd name="T67" fmla="*/ 71 h 775"/>
                    <a:gd name="T68" fmla="*/ 170 w 490"/>
                    <a:gd name="T69" fmla="*/ 1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90" h="775">
                      <a:moveTo>
                        <a:pt x="253" y="737"/>
                      </a:moveTo>
                      <a:cubicBezTo>
                        <a:pt x="252" y="758"/>
                        <a:pt x="230" y="775"/>
                        <a:pt x="211" y="775"/>
                      </a:cubicBezTo>
                      <a:cubicBezTo>
                        <a:pt x="198" y="775"/>
                        <a:pt x="182" y="770"/>
                        <a:pt x="175" y="762"/>
                      </a:cubicBezTo>
                      <a:cubicBezTo>
                        <a:pt x="172" y="757"/>
                        <a:pt x="165" y="757"/>
                        <a:pt x="161" y="762"/>
                      </a:cubicBezTo>
                      <a:cubicBezTo>
                        <a:pt x="155" y="770"/>
                        <a:pt x="138" y="775"/>
                        <a:pt x="125" y="775"/>
                      </a:cubicBezTo>
                      <a:cubicBezTo>
                        <a:pt x="106" y="775"/>
                        <a:pt x="85" y="758"/>
                        <a:pt x="84" y="737"/>
                      </a:cubicBezTo>
                      <a:cubicBezTo>
                        <a:pt x="76" y="475"/>
                        <a:pt x="76" y="475"/>
                        <a:pt x="76" y="475"/>
                      </a:cubicBezTo>
                      <a:cubicBezTo>
                        <a:pt x="65" y="474"/>
                        <a:pt x="65" y="474"/>
                        <a:pt x="65" y="474"/>
                      </a:cubicBezTo>
                      <a:cubicBezTo>
                        <a:pt x="47" y="472"/>
                        <a:pt x="24" y="459"/>
                        <a:pt x="21" y="441"/>
                      </a:cubicBezTo>
                      <a:cubicBezTo>
                        <a:pt x="0" y="331"/>
                        <a:pt x="4" y="332"/>
                        <a:pt x="19" y="217"/>
                      </a:cubicBezTo>
                      <a:cubicBezTo>
                        <a:pt x="21" y="209"/>
                        <a:pt x="31" y="194"/>
                        <a:pt x="48" y="192"/>
                      </a:cubicBezTo>
                      <a:cubicBezTo>
                        <a:pt x="121" y="183"/>
                        <a:pt x="121" y="183"/>
                        <a:pt x="121" y="183"/>
                      </a:cubicBezTo>
                      <a:cubicBezTo>
                        <a:pt x="125" y="183"/>
                        <a:pt x="130" y="185"/>
                        <a:pt x="132" y="189"/>
                      </a:cubicBezTo>
                      <a:cubicBezTo>
                        <a:pt x="168" y="243"/>
                        <a:pt x="168" y="243"/>
                        <a:pt x="168" y="243"/>
                      </a:cubicBezTo>
                      <a:cubicBezTo>
                        <a:pt x="204" y="189"/>
                        <a:pt x="204" y="189"/>
                        <a:pt x="204" y="189"/>
                      </a:cubicBezTo>
                      <a:cubicBezTo>
                        <a:pt x="207" y="185"/>
                        <a:pt x="211" y="183"/>
                        <a:pt x="216" y="183"/>
                      </a:cubicBezTo>
                      <a:cubicBezTo>
                        <a:pt x="257" y="188"/>
                        <a:pt x="257" y="188"/>
                        <a:pt x="257" y="188"/>
                      </a:cubicBezTo>
                      <a:cubicBezTo>
                        <a:pt x="278" y="191"/>
                        <a:pt x="285" y="196"/>
                        <a:pt x="293" y="205"/>
                      </a:cubicBezTo>
                      <a:cubicBezTo>
                        <a:pt x="307" y="223"/>
                        <a:pt x="320" y="239"/>
                        <a:pt x="331" y="251"/>
                      </a:cubicBezTo>
                      <a:cubicBezTo>
                        <a:pt x="334" y="254"/>
                        <a:pt x="336" y="257"/>
                        <a:pt x="339" y="259"/>
                      </a:cubicBezTo>
                      <a:cubicBezTo>
                        <a:pt x="343" y="264"/>
                        <a:pt x="350" y="264"/>
                        <a:pt x="355" y="261"/>
                      </a:cubicBezTo>
                      <a:cubicBezTo>
                        <a:pt x="357" y="259"/>
                        <a:pt x="360" y="258"/>
                        <a:pt x="362" y="256"/>
                      </a:cubicBezTo>
                      <a:cubicBezTo>
                        <a:pt x="373" y="248"/>
                        <a:pt x="393" y="233"/>
                        <a:pt x="406" y="223"/>
                      </a:cubicBezTo>
                      <a:cubicBezTo>
                        <a:pt x="442" y="195"/>
                        <a:pt x="490" y="255"/>
                        <a:pt x="452" y="284"/>
                      </a:cubicBezTo>
                      <a:cubicBezTo>
                        <a:pt x="438" y="294"/>
                        <a:pt x="418" y="310"/>
                        <a:pt x="405" y="318"/>
                      </a:cubicBezTo>
                      <a:cubicBezTo>
                        <a:pt x="386" y="332"/>
                        <a:pt x="369" y="342"/>
                        <a:pt x="357" y="346"/>
                      </a:cubicBezTo>
                      <a:cubicBezTo>
                        <a:pt x="346" y="351"/>
                        <a:pt x="332" y="351"/>
                        <a:pt x="321" y="343"/>
                      </a:cubicBezTo>
                      <a:cubicBezTo>
                        <a:pt x="305" y="333"/>
                        <a:pt x="291" y="320"/>
                        <a:pt x="275" y="302"/>
                      </a:cubicBezTo>
                      <a:cubicBezTo>
                        <a:pt x="272" y="299"/>
                        <a:pt x="269" y="295"/>
                        <a:pt x="265" y="291"/>
                      </a:cubicBezTo>
                      <a:cubicBezTo>
                        <a:pt x="253" y="737"/>
                        <a:pt x="253" y="737"/>
                        <a:pt x="253" y="737"/>
                      </a:cubicBezTo>
                      <a:close/>
                      <a:moveTo>
                        <a:pt x="170" y="1"/>
                      </a:moveTo>
                      <a:cubicBezTo>
                        <a:pt x="207" y="2"/>
                        <a:pt x="237" y="34"/>
                        <a:pt x="236" y="74"/>
                      </a:cubicBezTo>
                      <a:cubicBezTo>
                        <a:pt x="235" y="113"/>
                        <a:pt x="204" y="160"/>
                        <a:pt x="167" y="159"/>
                      </a:cubicBezTo>
                      <a:cubicBezTo>
                        <a:pt x="129" y="159"/>
                        <a:pt x="100" y="110"/>
                        <a:pt x="100" y="71"/>
                      </a:cubicBezTo>
                      <a:cubicBezTo>
                        <a:pt x="101" y="32"/>
                        <a:pt x="132" y="0"/>
                        <a:pt x="1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0" name="Группа 59"/>
          <p:cNvGrpSpPr/>
          <p:nvPr/>
        </p:nvGrpSpPr>
        <p:grpSpPr>
          <a:xfrm>
            <a:off x="2555349" y="5513814"/>
            <a:ext cx="9708315" cy="734328"/>
            <a:chOff x="2555349" y="5513814"/>
            <a:chExt cx="9708315" cy="73432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555349" y="5513814"/>
              <a:ext cx="4324127" cy="726710"/>
              <a:chOff x="2555349" y="5513814"/>
              <a:chExt cx="4324127" cy="726710"/>
            </a:xfrm>
          </p:grpSpPr>
          <p:grpSp>
            <p:nvGrpSpPr>
              <p:cNvPr id="22" name="组合 8"/>
              <p:cNvGrpSpPr/>
              <p:nvPr/>
            </p:nvGrpSpPr>
            <p:grpSpPr>
              <a:xfrm>
                <a:off x="3476034" y="5835027"/>
                <a:ext cx="3403442" cy="109703"/>
                <a:chOff x="4020597" y="1674310"/>
                <a:chExt cx="3403442" cy="109703"/>
              </a:xfrm>
            </p:grpSpPr>
            <p:cxnSp>
              <p:nvCxnSpPr>
                <p:cNvPr id="63" name="直接连接符 55"/>
                <p:cNvCxnSpPr/>
                <p:nvPr/>
              </p:nvCxnSpPr>
              <p:spPr>
                <a:xfrm>
                  <a:off x="4020597" y="1675424"/>
                  <a:ext cx="3386044" cy="4355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ysDot"/>
                  <a:miter lim="800000"/>
                </a:ln>
                <a:effectLst/>
              </p:spPr>
            </p:cxnSp>
            <p:sp>
              <p:nvSpPr>
                <p:cNvPr id="64" name="椭圆 56"/>
                <p:cNvSpPr/>
                <p:nvPr/>
              </p:nvSpPr>
              <p:spPr>
                <a:xfrm>
                  <a:off x="7314336" y="1674310"/>
                  <a:ext cx="109703" cy="109703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组合 18"/>
              <p:cNvGrpSpPr/>
              <p:nvPr/>
            </p:nvGrpSpPr>
            <p:grpSpPr>
              <a:xfrm>
                <a:off x="2584272" y="5513814"/>
                <a:ext cx="819955" cy="726710"/>
                <a:chOff x="3295850" y="2263222"/>
                <a:chExt cx="2643765" cy="2343151"/>
              </a:xfrm>
            </p:grpSpPr>
            <p:sp>
              <p:nvSpPr>
                <p:cNvPr id="41" name="Freeform 5"/>
                <p:cNvSpPr/>
                <p:nvPr/>
              </p:nvSpPr>
              <p:spPr bwMode="auto">
                <a:xfrm rot="10800000">
                  <a:off x="3295850" y="2263222"/>
                  <a:ext cx="2643765" cy="2343151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60000">
                      <a:srgbClr val="ECECEC"/>
                    </a:gs>
                    <a:gs pos="100000">
                      <a:srgbClr val="D1D1D1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52400" dist="38100" dir="2700000" algn="tl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文本框 89"/>
              <p:cNvSpPr txBox="1"/>
              <p:nvPr/>
            </p:nvSpPr>
            <p:spPr>
              <a:xfrm>
                <a:off x="2555349" y="5544225"/>
                <a:ext cx="876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  <a:sym typeface="+mn-lt"/>
                  </a:rPr>
                  <a:t>05</a:t>
                </a:r>
                <a:endParaRPr lang="zh-CN" altLang="en-US" sz="3200" kern="0" dirty="0"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  <a:sym typeface="+mn-lt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7853664" y="5535935"/>
              <a:ext cx="441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отраслей социальной сферы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031714" y="5521431"/>
              <a:ext cx="819955" cy="726711"/>
              <a:chOff x="7031714" y="5521431"/>
              <a:chExt cx="819955" cy="726711"/>
            </a:xfrm>
          </p:grpSpPr>
          <p:sp>
            <p:nvSpPr>
              <p:cNvPr id="69" name="Freeform 5"/>
              <p:cNvSpPr/>
              <p:nvPr/>
            </p:nvSpPr>
            <p:spPr bwMode="auto">
              <a:xfrm rot="10800000">
                <a:off x="7031714" y="5521431"/>
                <a:ext cx="819955" cy="72671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39" tIns="45719" rIns="91439" bIns="45719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2" name="Freeform 7"/>
              <p:cNvSpPr>
                <a:spLocks noEditPoints="1"/>
              </p:cNvSpPr>
              <p:nvPr/>
            </p:nvSpPr>
            <p:spPr bwMode="auto">
              <a:xfrm>
                <a:off x="7231234" y="5687296"/>
                <a:ext cx="403079" cy="379745"/>
              </a:xfrm>
              <a:custGeom>
                <a:avLst/>
                <a:gdLst>
                  <a:gd name="T0" fmla="*/ 31 w 177"/>
                  <a:gd name="T1" fmla="*/ 94 h 164"/>
                  <a:gd name="T2" fmla="*/ 19 w 177"/>
                  <a:gd name="T3" fmla="*/ 94 h 164"/>
                  <a:gd name="T4" fmla="*/ 1 w 177"/>
                  <a:gd name="T5" fmla="*/ 79 h 164"/>
                  <a:gd name="T6" fmla="*/ 12 w 177"/>
                  <a:gd name="T7" fmla="*/ 47 h 164"/>
                  <a:gd name="T8" fmla="*/ 36 w 177"/>
                  <a:gd name="T9" fmla="*/ 55 h 164"/>
                  <a:gd name="T10" fmla="*/ 48 w 177"/>
                  <a:gd name="T11" fmla="*/ 52 h 164"/>
                  <a:gd name="T12" fmla="*/ 48 w 177"/>
                  <a:gd name="T13" fmla="*/ 59 h 164"/>
                  <a:gd name="T14" fmla="*/ 55 w 177"/>
                  <a:gd name="T15" fmla="*/ 82 h 164"/>
                  <a:gd name="T16" fmla="*/ 31 w 177"/>
                  <a:gd name="T17" fmla="*/ 94 h 164"/>
                  <a:gd name="T18" fmla="*/ 36 w 177"/>
                  <a:gd name="T19" fmla="*/ 47 h 164"/>
                  <a:gd name="T20" fmla="*/ 12 w 177"/>
                  <a:gd name="T21" fmla="*/ 23 h 164"/>
                  <a:gd name="T22" fmla="*/ 36 w 177"/>
                  <a:gd name="T23" fmla="*/ 0 h 164"/>
                  <a:gd name="T24" fmla="*/ 59 w 177"/>
                  <a:gd name="T25" fmla="*/ 23 h 164"/>
                  <a:gd name="T26" fmla="*/ 36 w 177"/>
                  <a:gd name="T27" fmla="*/ 47 h 164"/>
                  <a:gd name="T28" fmla="*/ 129 w 177"/>
                  <a:gd name="T29" fmla="*/ 164 h 164"/>
                  <a:gd name="T30" fmla="*/ 49 w 177"/>
                  <a:gd name="T31" fmla="*/ 164 h 164"/>
                  <a:gd name="T32" fmla="*/ 24 w 177"/>
                  <a:gd name="T33" fmla="*/ 140 h 164"/>
                  <a:gd name="T34" fmla="*/ 56 w 177"/>
                  <a:gd name="T35" fmla="*/ 88 h 164"/>
                  <a:gd name="T36" fmla="*/ 89 w 177"/>
                  <a:gd name="T37" fmla="*/ 101 h 164"/>
                  <a:gd name="T38" fmla="*/ 121 w 177"/>
                  <a:gd name="T39" fmla="*/ 88 h 164"/>
                  <a:gd name="T40" fmla="*/ 153 w 177"/>
                  <a:gd name="T41" fmla="*/ 140 h 164"/>
                  <a:gd name="T42" fmla="*/ 129 w 177"/>
                  <a:gd name="T43" fmla="*/ 164 h 164"/>
                  <a:gd name="T44" fmla="*/ 89 w 177"/>
                  <a:gd name="T45" fmla="*/ 94 h 164"/>
                  <a:gd name="T46" fmla="*/ 53 w 177"/>
                  <a:gd name="T47" fmla="*/ 59 h 164"/>
                  <a:gd name="T48" fmla="*/ 89 w 177"/>
                  <a:gd name="T49" fmla="*/ 23 h 164"/>
                  <a:gd name="T50" fmla="*/ 124 w 177"/>
                  <a:gd name="T51" fmla="*/ 59 h 164"/>
                  <a:gd name="T52" fmla="*/ 89 w 177"/>
                  <a:gd name="T53" fmla="*/ 94 h 164"/>
                  <a:gd name="T54" fmla="*/ 141 w 177"/>
                  <a:gd name="T55" fmla="*/ 47 h 164"/>
                  <a:gd name="T56" fmla="*/ 118 w 177"/>
                  <a:gd name="T57" fmla="*/ 23 h 164"/>
                  <a:gd name="T58" fmla="*/ 141 w 177"/>
                  <a:gd name="T59" fmla="*/ 0 h 164"/>
                  <a:gd name="T60" fmla="*/ 165 w 177"/>
                  <a:gd name="T61" fmla="*/ 23 h 164"/>
                  <a:gd name="T62" fmla="*/ 141 w 177"/>
                  <a:gd name="T63" fmla="*/ 47 h 164"/>
                  <a:gd name="T64" fmla="*/ 159 w 177"/>
                  <a:gd name="T65" fmla="*/ 94 h 164"/>
                  <a:gd name="T66" fmla="*/ 146 w 177"/>
                  <a:gd name="T67" fmla="*/ 94 h 164"/>
                  <a:gd name="T68" fmla="*/ 122 w 177"/>
                  <a:gd name="T69" fmla="*/ 82 h 164"/>
                  <a:gd name="T70" fmla="*/ 130 w 177"/>
                  <a:gd name="T71" fmla="*/ 59 h 164"/>
                  <a:gd name="T72" fmla="*/ 129 w 177"/>
                  <a:gd name="T73" fmla="*/ 52 h 164"/>
                  <a:gd name="T74" fmla="*/ 141 w 177"/>
                  <a:gd name="T75" fmla="*/ 55 h 164"/>
                  <a:gd name="T76" fmla="*/ 165 w 177"/>
                  <a:gd name="T77" fmla="*/ 47 h 164"/>
                  <a:gd name="T78" fmla="*/ 177 w 177"/>
                  <a:gd name="T79" fmla="*/ 79 h 164"/>
                  <a:gd name="T80" fmla="*/ 159 w 177"/>
                  <a:gd name="T81" fmla="*/ 9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7" h="164">
                    <a:moveTo>
                      <a:pt x="31" y="94"/>
                    </a:moveTo>
                    <a:cubicBezTo>
                      <a:pt x="19" y="94"/>
                      <a:pt x="19" y="94"/>
                      <a:pt x="19" y="94"/>
                    </a:cubicBezTo>
                    <a:cubicBezTo>
                      <a:pt x="9" y="94"/>
                      <a:pt x="1" y="89"/>
                      <a:pt x="1" y="79"/>
                    </a:cubicBezTo>
                    <a:cubicBezTo>
                      <a:pt x="1" y="72"/>
                      <a:pt x="0" y="47"/>
                      <a:pt x="12" y="47"/>
                    </a:cubicBezTo>
                    <a:cubicBezTo>
                      <a:pt x="14" y="47"/>
                      <a:pt x="24" y="55"/>
                      <a:pt x="36" y="55"/>
                    </a:cubicBezTo>
                    <a:cubicBezTo>
                      <a:pt x="40" y="55"/>
                      <a:pt x="44" y="54"/>
                      <a:pt x="48" y="52"/>
                    </a:cubicBezTo>
                    <a:cubicBezTo>
                      <a:pt x="48" y="54"/>
                      <a:pt x="48" y="57"/>
                      <a:pt x="48" y="59"/>
                    </a:cubicBezTo>
                    <a:cubicBezTo>
                      <a:pt x="48" y="67"/>
                      <a:pt x="50" y="75"/>
                      <a:pt x="55" y="82"/>
                    </a:cubicBezTo>
                    <a:cubicBezTo>
                      <a:pt x="46" y="82"/>
                      <a:pt x="37" y="86"/>
                      <a:pt x="31" y="94"/>
                    </a:cubicBezTo>
                    <a:close/>
                    <a:moveTo>
                      <a:pt x="36" y="47"/>
                    </a:moveTo>
                    <a:cubicBezTo>
                      <a:pt x="23" y="47"/>
                      <a:pt x="12" y="36"/>
                      <a:pt x="12" y="23"/>
                    </a:cubicBezTo>
                    <a:cubicBezTo>
                      <a:pt x="12" y="10"/>
                      <a:pt x="23" y="0"/>
                      <a:pt x="36" y="0"/>
                    </a:cubicBezTo>
                    <a:cubicBezTo>
                      <a:pt x="49" y="0"/>
                      <a:pt x="59" y="10"/>
                      <a:pt x="59" y="23"/>
                    </a:cubicBezTo>
                    <a:cubicBezTo>
                      <a:pt x="59" y="36"/>
                      <a:pt x="49" y="47"/>
                      <a:pt x="36" y="47"/>
                    </a:cubicBezTo>
                    <a:close/>
                    <a:moveTo>
                      <a:pt x="129" y="164"/>
                    </a:moveTo>
                    <a:cubicBezTo>
                      <a:pt x="49" y="164"/>
                      <a:pt x="49" y="164"/>
                      <a:pt x="49" y="164"/>
                    </a:cubicBezTo>
                    <a:cubicBezTo>
                      <a:pt x="34" y="164"/>
                      <a:pt x="24" y="155"/>
                      <a:pt x="24" y="140"/>
                    </a:cubicBezTo>
                    <a:cubicBezTo>
                      <a:pt x="24" y="120"/>
                      <a:pt x="29" y="88"/>
                      <a:pt x="56" y="88"/>
                    </a:cubicBezTo>
                    <a:cubicBezTo>
                      <a:pt x="59" y="88"/>
                      <a:pt x="70" y="101"/>
                      <a:pt x="89" y="101"/>
                    </a:cubicBezTo>
                    <a:cubicBezTo>
                      <a:pt x="107" y="101"/>
                      <a:pt x="118" y="88"/>
                      <a:pt x="121" y="88"/>
                    </a:cubicBezTo>
                    <a:cubicBezTo>
                      <a:pt x="148" y="88"/>
                      <a:pt x="153" y="120"/>
                      <a:pt x="153" y="140"/>
                    </a:cubicBezTo>
                    <a:cubicBezTo>
                      <a:pt x="153" y="155"/>
                      <a:pt x="143" y="164"/>
                      <a:pt x="129" y="164"/>
                    </a:cubicBezTo>
                    <a:close/>
                    <a:moveTo>
                      <a:pt x="89" y="94"/>
                    </a:moveTo>
                    <a:cubicBezTo>
                      <a:pt x="69" y="94"/>
                      <a:pt x="53" y="78"/>
                      <a:pt x="53" y="59"/>
                    </a:cubicBezTo>
                    <a:cubicBezTo>
                      <a:pt x="53" y="39"/>
                      <a:pt x="69" y="23"/>
                      <a:pt x="89" y="23"/>
                    </a:cubicBezTo>
                    <a:cubicBezTo>
                      <a:pt x="108" y="23"/>
                      <a:pt x="124" y="39"/>
                      <a:pt x="124" y="59"/>
                    </a:cubicBezTo>
                    <a:cubicBezTo>
                      <a:pt x="124" y="78"/>
                      <a:pt x="108" y="94"/>
                      <a:pt x="89" y="94"/>
                    </a:cubicBezTo>
                    <a:close/>
                    <a:moveTo>
                      <a:pt x="141" y="47"/>
                    </a:moveTo>
                    <a:cubicBezTo>
                      <a:pt x="128" y="47"/>
                      <a:pt x="118" y="36"/>
                      <a:pt x="118" y="23"/>
                    </a:cubicBezTo>
                    <a:cubicBezTo>
                      <a:pt x="118" y="10"/>
                      <a:pt x="128" y="0"/>
                      <a:pt x="141" y="0"/>
                    </a:cubicBezTo>
                    <a:cubicBezTo>
                      <a:pt x="154" y="0"/>
                      <a:pt x="165" y="10"/>
                      <a:pt x="165" y="23"/>
                    </a:cubicBezTo>
                    <a:cubicBezTo>
                      <a:pt x="165" y="36"/>
                      <a:pt x="154" y="47"/>
                      <a:pt x="141" y="47"/>
                    </a:cubicBezTo>
                    <a:close/>
                    <a:moveTo>
                      <a:pt x="159" y="94"/>
                    </a:moveTo>
                    <a:cubicBezTo>
                      <a:pt x="146" y="94"/>
                      <a:pt x="146" y="94"/>
                      <a:pt x="146" y="94"/>
                    </a:cubicBezTo>
                    <a:cubicBezTo>
                      <a:pt x="140" y="86"/>
                      <a:pt x="132" y="82"/>
                      <a:pt x="122" y="82"/>
                    </a:cubicBezTo>
                    <a:cubicBezTo>
                      <a:pt x="127" y="75"/>
                      <a:pt x="130" y="67"/>
                      <a:pt x="130" y="59"/>
                    </a:cubicBezTo>
                    <a:cubicBezTo>
                      <a:pt x="130" y="57"/>
                      <a:pt x="129" y="54"/>
                      <a:pt x="129" y="52"/>
                    </a:cubicBezTo>
                    <a:cubicBezTo>
                      <a:pt x="133" y="54"/>
                      <a:pt x="137" y="55"/>
                      <a:pt x="141" y="55"/>
                    </a:cubicBezTo>
                    <a:cubicBezTo>
                      <a:pt x="154" y="55"/>
                      <a:pt x="163" y="47"/>
                      <a:pt x="165" y="47"/>
                    </a:cubicBezTo>
                    <a:cubicBezTo>
                      <a:pt x="177" y="47"/>
                      <a:pt x="177" y="72"/>
                      <a:pt x="177" y="79"/>
                    </a:cubicBezTo>
                    <a:cubicBezTo>
                      <a:pt x="177" y="89"/>
                      <a:pt x="168" y="94"/>
                      <a:pt x="159" y="9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38221" tIns="69110" rIns="138221" bIns="6911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300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3752555" y="2521250"/>
            <a:ext cx="8511109" cy="751639"/>
            <a:chOff x="3752555" y="2521250"/>
            <a:chExt cx="8511109" cy="75163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752555" y="2521250"/>
              <a:ext cx="3126921" cy="726710"/>
              <a:chOff x="3752555" y="2521250"/>
              <a:chExt cx="3126921" cy="726710"/>
            </a:xfrm>
          </p:grpSpPr>
          <p:grpSp>
            <p:nvGrpSpPr>
              <p:cNvPr id="25" name="组合 11"/>
              <p:cNvGrpSpPr/>
              <p:nvPr/>
            </p:nvGrpSpPr>
            <p:grpSpPr>
              <a:xfrm>
                <a:off x="4604870" y="2844178"/>
                <a:ext cx="2274606" cy="109703"/>
                <a:chOff x="5149433" y="1674310"/>
                <a:chExt cx="2274606" cy="109703"/>
              </a:xfrm>
            </p:grpSpPr>
            <p:cxnSp>
              <p:nvCxnSpPr>
                <p:cNvPr id="53" name="直接连接符 49"/>
                <p:cNvCxnSpPr/>
                <p:nvPr/>
              </p:nvCxnSpPr>
              <p:spPr>
                <a:xfrm flipV="1">
                  <a:off x="5149433" y="1718973"/>
                  <a:ext cx="2158147" cy="646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ysDot"/>
                  <a:miter lim="800000"/>
                </a:ln>
                <a:effectLst/>
              </p:spPr>
            </p:cxnSp>
            <p:sp>
              <p:nvSpPr>
                <p:cNvPr id="54" name="椭圆 50"/>
                <p:cNvSpPr/>
                <p:nvPr/>
              </p:nvSpPr>
              <p:spPr>
                <a:xfrm>
                  <a:off x="7314336" y="1674310"/>
                  <a:ext cx="109703" cy="109703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14"/>
              <p:cNvGrpSpPr/>
              <p:nvPr/>
            </p:nvGrpSpPr>
            <p:grpSpPr>
              <a:xfrm>
                <a:off x="3766366" y="2521250"/>
                <a:ext cx="819955" cy="726710"/>
                <a:chOff x="3295850" y="2263222"/>
                <a:chExt cx="2643765" cy="2343151"/>
              </a:xfrm>
            </p:grpSpPr>
            <p:sp>
              <p:nvSpPr>
                <p:cNvPr id="49" name="Freeform 5"/>
                <p:cNvSpPr/>
                <p:nvPr/>
              </p:nvSpPr>
              <p:spPr bwMode="auto">
                <a:xfrm rot="10800000">
                  <a:off x="3295850" y="2263222"/>
                  <a:ext cx="2643765" cy="2343151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60000">
                      <a:srgbClr val="ECECEC"/>
                    </a:gs>
                    <a:gs pos="100000">
                      <a:srgbClr val="D1D1D1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52400" dist="38100" dir="2700000" algn="tl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文本框 91"/>
              <p:cNvSpPr txBox="1"/>
              <p:nvPr/>
            </p:nvSpPr>
            <p:spPr>
              <a:xfrm>
                <a:off x="3752555" y="2554281"/>
                <a:ext cx="876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  <a:sym typeface="+mn-lt"/>
                  </a:rPr>
                  <a:t>02</a:t>
                </a:r>
                <a:endParaRPr lang="zh-CN" altLang="en-US" sz="3200" kern="0" dirty="0"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  <a:sym typeface="+mn-lt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853664" y="2555590"/>
              <a:ext cx="441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комфортных условий для проживания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031714" y="2546178"/>
              <a:ext cx="819955" cy="726711"/>
              <a:chOff x="7031714" y="2546178"/>
              <a:chExt cx="819955" cy="726711"/>
            </a:xfrm>
          </p:grpSpPr>
          <p:sp>
            <p:nvSpPr>
              <p:cNvPr id="66" name="Freeform 5"/>
              <p:cNvSpPr/>
              <p:nvPr/>
            </p:nvSpPr>
            <p:spPr bwMode="auto">
              <a:xfrm rot="10800000">
                <a:off x="7031714" y="2546178"/>
                <a:ext cx="819955" cy="72671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39" tIns="45719" rIns="91439" bIns="45719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87000" contrast="-6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8623" y="2720493"/>
                <a:ext cx="378079" cy="37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9" name="Группа 58"/>
          <p:cNvGrpSpPr/>
          <p:nvPr/>
        </p:nvGrpSpPr>
        <p:grpSpPr>
          <a:xfrm>
            <a:off x="3752555" y="4524343"/>
            <a:ext cx="8511109" cy="730341"/>
            <a:chOff x="3752555" y="4524343"/>
            <a:chExt cx="8511109" cy="73034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752555" y="4524343"/>
              <a:ext cx="3126921" cy="726710"/>
              <a:chOff x="3752555" y="4524343"/>
              <a:chExt cx="3126921" cy="726710"/>
            </a:xfrm>
          </p:grpSpPr>
          <p:grpSp>
            <p:nvGrpSpPr>
              <p:cNvPr id="23" name="组合 9"/>
              <p:cNvGrpSpPr/>
              <p:nvPr/>
            </p:nvGrpSpPr>
            <p:grpSpPr>
              <a:xfrm>
                <a:off x="4641162" y="4838077"/>
                <a:ext cx="2238314" cy="109703"/>
                <a:chOff x="5185725" y="1674310"/>
                <a:chExt cx="2238314" cy="109703"/>
              </a:xfrm>
            </p:grpSpPr>
            <p:cxnSp>
              <p:nvCxnSpPr>
                <p:cNvPr id="58" name="直接连接符 53"/>
                <p:cNvCxnSpPr/>
                <p:nvPr/>
              </p:nvCxnSpPr>
              <p:spPr>
                <a:xfrm>
                  <a:off x="5185725" y="1718973"/>
                  <a:ext cx="212185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ysDot"/>
                  <a:miter lim="800000"/>
                </a:ln>
                <a:effectLst/>
              </p:spPr>
            </p:cxnSp>
            <p:sp>
              <p:nvSpPr>
                <p:cNvPr id="62" name="椭圆 54"/>
                <p:cNvSpPr/>
                <p:nvPr/>
              </p:nvSpPr>
              <p:spPr>
                <a:xfrm>
                  <a:off x="7314336" y="1674310"/>
                  <a:ext cx="109703" cy="109703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16"/>
              <p:cNvGrpSpPr/>
              <p:nvPr/>
            </p:nvGrpSpPr>
            <p:grpSpPr>
              <a:xfrm>
                <a:off x="3784915" y="4524343"/>
                <a:ext cx="819955" cy="726710"/>
                <a:chOff x="3295850" y="2263222"/>
                <a:chExt cx="2643765" cy="2343151"/>
              </a:xfrm>
            </p:grpSpPr>
            <p:sp>
              <p:nvSpPr>
                <p:cNvPr id="45" name="Freeform 5"/>
                <p:cNvSpPr/>
                <p:nvPr/>
              </p:nvSpPr>
              <p:spPr bwMode="auto">
                <a:xfrm rot="10800000">
                  <a:off x="3295850" y="2263222"/>
                  <a:ext cx="2643765" cy="2343151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73000">
                      <a:srgbClr val="ECECEC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5"/>
                <p:cNvSpPr/>
                <p:nvPr/>
              </p:nvSpPr>
              <p:spPr bwMode="auto">
                <a:xfrm rot="10800000">
                  <a:off x="3589408" y="2523401"/>
                  <a:ext cx="2056648" cy="1822794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60000">
                      <a:srgbClr val="ECECEC"/>
                    </a:gs>
                    <a:gs pos="100000">
                      <a:srgbClr val="D1D1D1"/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29000">
                        <a:srgbClr val="E0E0E0"/>
                      </a:gs>
                      <a:gs pos="0">
                        <a:srgbClr val="999999"/>
                      </a:gs>
                      <a:gs pos="83000">
                        <a:sysClr val="window" lastClr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52400" dist="38100" dir="2700000" algn="tl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rgbClr val="1847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90"/>
              <p:cNvSpPr txBox="1"/>
              <p:nvPr/>
            </p:nvSpPr>
            <p:spPr>
              <a:xfrm>
                <a:off x="3752555" y="4558383"/>
                <a:ext cx="876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  <a:sym typeface="+mn-lt"/>
                  </a:rPr>
                  <a:t>04</a:t>
                </a:r>
                <a:endParaRPr lang="zh-CN" altLang="en-US" sz="3200" kern="0" dirty="0"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  <a:sym typeface="+mn-lt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853664" y="4527973"/>
              <a:ext cx="441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Выполнение принятых социальных обязательств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031714" y="4527973"/>
              <a:ext cx="819955" cy="726711"/>
              <a:chOff x="7031714" y="4527973"/>
              <a:chExt cx="819955" cy="726711"/>
            </a:xfrm>
          </p:grpSpPr>
          <p:sp>
            <p:nvSpPr>
              <p:cNvPr id="68" name="Freeform 5"/>
              <p:cNvSpPr/>
              <p:nvPr/>
            </p:nvSpPr>
            <p:spPr bwMode="auto">
              <a:xfrm rot="10800000">
                <a:off x="7031714" y="4527973"/>
                <a:ext cx="819955" cy="72671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39" tIns="45719" rIns="91439" bIns="45719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Google Shape;1809;p4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F32ED86-0E6D-47AA-A098-199CEE319393}"/>
                  </a:ext>
                </a:extLst>
              </p:cNvPr>
              <p:cNvSpPr/>
              <p:nvPr/>
            </p:nvSpPr>
            <p:spPr>
              <a:xfrm>
                <a:off x="7280655" y="4742185"/>
                <a:ext cx="353658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1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16" name="Прямоугольник 15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79575"/>
              </p:ext>
            </p:extLst>
          </p:nvPr>
        </p:nvGraphicFramePr>
        <p:xfrm>
          <a:off x="2678832" y="1809001"/>
          <a:ext cx="9121509" cy="4206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0121">
                  <a:extLst>
                    <a:ext uri="{9D8B030D-6E8A-4147-A177-3AD203B41FA5}">
                      <a16:colId xmlns="" xmlns:a16="http://schemas.microsoft.com/office/drawing/2014/main" val="2364101061"/>
                    </a:ext>
                  </a:extLst>
                </a:gridCol>
                <a:gridCol w="1325347">
                  <a:extLst>
                    <a:ext uri="{9D8B030D-6E8A-4147-A177-3AD203B41FA5}">
                      <a16:colId xmlns="" xmlns:a16="http://schemas.microsoft.com/office/drawing/2014/main" val="3794280253"/>
                    </a:ext>
                  </a:extLst>
                </a:gridCol>
                <a:gridCol w="1325347">
                  <a:extLst>
                    <a:ext uri="{9D8B030D-6E8A-4147-A177-3AD203B41FA5}">
                      <a16:colId xmlns="" xmlns:a16="http://schemas.microsoft.com/office/drawing/2014/main" val="1959901213"/>
                    </a:ext>
                  </a:extLst>
                </a:gridCol>
                <a:gridCol w="1325347"/>
                <a:gridCol w="1325347"/>
              </a:tblGrid>
              <a:tr h="4593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81199"/>
                  </a:ext>
                </a:extLst>
              </a:tr>
              <a:tr h="459374">
                <a:tc vMerge="1">
                  <a:txBody>
                    <a:bodyPr/>
                    <a:lstStyle/>
                    <a:p>
                      <a:pPr algn="ctr" rtl="0" fontAlgn="ctr"/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85" marR="8285" marT="8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85" marR="8285" marT="828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80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85" marR="8285" marT="828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72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r>
                        <a:rPr lang="ru-RU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29 985,6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34 485,5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35 493,0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26 386,9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1928898"/>
                  </a:ext>
                </a:extLst>
              </a:tr>
              <a:tr h="64813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7 784,2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8 143,4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8 660,6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9 112,7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282796"/>
                  </a:ext>
                </a:extLst>
              </a:tr>
              <a:tr h="73692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               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22 201,3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26 342,1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26 832,4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17 274,2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4962448"/>
                  </a:ext>
                </a:extLst>
              </a:tr>
              <a:tr h="593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ВСЕГО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30 029,6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34 485,5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493,0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26 386,9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0739763"/>
                  </a:ext>
                </a:extLst>
              </a:tr>
              <a:tr h="5368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ДЕФИЦИТ</a:t>
                      </a:r>
                      <a:r>
                        <a:rPr lang="ru-RU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5903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71196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0135270" y="1361724"/>
            <a:ext cx="1990730" cy="402276"/>
          </a:xfrm>
          <a:prstGeom prst="rect">
            <a:avLst/>
          </a:prstGeom>
        </p:spPr>
        <p:txBody>
          <a:bodyPr wrap="square" lIns="108826" tIns="54413" rIns="108826" bIns="54413">
            <a:spAutoFit/>
          </a:bodyPr>
          <a:lstStyle/>
          <a:p>
            <a:pPr lvl="0"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gray">
          <a:xfrm>
            <a:off x="3142488" y="864000"/>
            <a:ext cx="875851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Волгограда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287034" y="687030"/>
            <a:ext cx="1024781" cy="941970"/>
            <a:chOff x="-218255" y="579327"/>
            <a:chExt cx="1024781" cy="94197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22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294000" y="3733206"/>
            <a:ext cx="3250794" cy="3340794"/>
            <a:chOff x="-294000" y="3654000"/>
            <a:chExt cx="3250794" cy="3340794"/>
          </a:xfrm>
        </p:grpSpPr>
        <p:pic>
          <p:nvPicPr>
            <p:cNvPr id="8195" name="Picture 3" descr="C:\Users\AN-dvorovaya\Downloads\sammy-line-financ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00" y="3744000"/>
              <a:ext cx="3250794" cy="3250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001000" y="3654000"/>
              <a:ext cx="286034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105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738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108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69702" y="5092232"/>
            <a:ext cx="3448190" cy="1208357"/>
            <a:chOff x="269702" y="5092232"/>
            <a:chExt cx="3448190" cy="12083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3" name="Группа 42"/>
            <p:cNvGrpSpPr/>
            <p:nvPr/>
          </p:nvGrpSpPr>
          <p:grpSpPr>
            <a:xfrm>
              <a:off x="269702" y="5220469"/>
              <a:ext cx="2647853" cy="1080120"/>
              <a:chOff x="269702" y="5220469"/>
              <a:chExt cx="2647853" cy="1080120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269702" y="5220469"/>
                <a:ext cx="2188280" cy="10801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269702" y="5349648"/>
                <a:ext cx="2647853" cy="786985"/>
              </a:xfrm>
              <a:prstGeom prst="rect">
                <a:avLst/>
              </a:prstGeom>
              <a:noFill/>
            </p:spPr>
            <p:txBody>
              <a:bodyPr wrap="square" lIns="108814" tIns="54407" rIns="108814" bIns="54407">
                <a:spAutoFit/>
              </a:bodyPr>
              <a:lstStyle/>
              <a:p>
                <a:pPr lvl="0"/>
                <a:r>
                  <a:rPr lang="ru-RU" sz="2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Собственные доходы</a:t>
                </a:r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4" name="Соединительная линия уступом 43"/>
            <p:cNvCxnSpPr/>
            <p:nvPr/>
          </p:nvCxnSpPr>
          <p:spPr>
            <a:xfrm flipV="1">
              <a:off x="2457982" y="5092232"/>
              <a:ext cx="1259910" cy="73667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269702" y="2700188"/>
            <a:ext cx="3448190" cy="1339131"/>
            <a:chOff x="269702" y="2700188"/>
            <a:chExt cx="3448190" cy="13391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8" name="Группа 47"/>
            <p:cNvGrpSpPr/>
            <p:nvPr/>
          </p:nvGrpSpPr>
          <p:grpSpPr>
            <a:xfrm>
              <a:off x="269702" y="2700188"/>
              <a:ext cx="2630050" cy="1080121"/>
              <a:chOff x="269702" y="2700188"/>
              <a:chExt cx="2630050" cy="1080121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269702" y="2700188"/>
                <a:ext cx="2188280" cy="108012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69702" y="2844205"/>
                <a:ext cx="2630050" cy="786985"/>
              </a:xfrm>
              <a:prstGeom prst="rect">
                <a:avLst/>
              </a:prstGeom>
            </p:spPr>
            <p:txBody>
              <a:bodyPr wrap="square" lIns="108814" tIns="54407" rIns="108814" bIns="54407">
                <a:spAutoFit/>
              </a:bodyPr>
              <a:lstStyle/>
              <a:p>
                <a:pPr lvl="0"/>
                <a:r>
                  <a:rPr lang="ru-RU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Безвозмездные поступления</a:t>
                </a: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9" name="Соединительная линия уступом 48"/>
            <p:cNvCxnSpPr/>
            <p:nvPr/>
          </p:nvCxnSpPr>
          <p:spPr>
            <a:xfrm>
              <a:off x="2457982" y="3223068"/>
              <a:ext cx="1259910" cy="81625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/>
          <p:cNvSpPr/>
          <p:nvPr/>
        </p:nvSpPr>
        <p:spPr>
          <a:xfrm>
            <a:off x="592119" y="1224000"/>
            <a:ext cx="1633881" cy="402276"/>
          </a:xfrm>
          <a:prstGeom prst="rect">
            <a:avLst/>
          </a:prstGeom>
        </p:spPr>
        <p:txBody>
          <a:bodyPr wrap="square" lIns="108826" tIns="54413" rIns="108826" bIns="54413">
            <a:spAutoFit/>
          </a:bodyPr>
          <a:lstStyle/>
          <a:p>
            <a:pPr lvl="0"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366345" y="6228581"/>
            <a:ext cx="5904357" cy="417654"/>
            <a:chOff x="3366345" y="6228581"/>
            <a:chExt cx="5904357" cy="41765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366345" y="6228582"/>
              <a:ext cx="2087933" cy="417653"/>
            </a:xfrm>
            <a:prstGeom prst="rect">
              <a:avLst/>
            </a:prstGeom>
          </p:spPr>
          <p:txBody>
            <a:bodyPr wrap="square" lIns="108814" tIns="54407" rIns="108814" bIns="54407">
              <a:spAutoFit/>
            </a:bodyPr>
            <a:lstStyle/>
            <a:p>
              <a:pPr lvl="0"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2022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75184" y="6228581"/>
              <a:ext cx="2295518" cy="417653"/>
            </a:xfrm>
            <a:prstGeom prst="rect">
              <a:avLst/>
            </a:prstGeom>
          </p:spPr>
          <p:txBody>
            <a:bodyPr wrap="square" lIns="108814" tIns="54407" rIns="108814" bIns="54407">
              <a:spAutoFit/>
            </a:bodyPr>
            <a:lstStyle/>
            <a:p>
              <a:pPr lvl="0"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2023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6198011" y="2108889"/>
            <a:ext cx="1633881" cy="617708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lvl="0" algn="ctr"/>
            <a:endParaRPr lang="en-US" sz="33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171198" y="1116013"/>
            <a:ext cx="6459544" cy="936104"/>
            <a:chOff x="3171198" y="1116013"/>
            <a:chExt cx="6459544" cy="936104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171198" y="1449798"/>
              <a:ext cx="2469471" cy="602319"/>
            </a:xfrm>
            <a:prstGeom prst="rect">
              <a:avLst/>
            </a:prstGeom>
          </p:spPr>
          <p:txBody>
            <a:bodyPr wrap="square" lIns="108814" tIns="54407" rIns="108814" bIns="54407">
              <a:spAutoFit/>
            </a:bodyPr>
            <a:lstStyle/>
            <a:p>
              <a:pPr lvl="0" algn="ctr"/>
              <a:r>
                <a:rPr lang="ru-RU" sz="3200" b="1" u="sng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29 985,5</a:t>
              </a:r>
              <a:endParaRPr lang="en-US" sz="3200" b="1" u="sng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651311" y="1116013"/>
              <a:ext cx="2979431" cy="602319"/>
            </a:xfrm>
            <a:prstGeom prst="rect">
              <a:avLst/>
            </a:prstGeom>
          </p:spPr>
          <p:txBody>
            <a:bodyPr wrap="square" lIns="108814" tIns="54407" rIns="108814" bIns="54407">
              <a:spAutoFit/>
            </a:bodyPr>
            <a:lstStyle/>
            <a:p>
              <a:pPr lvl="0" algn="ctr"/>
              <a:r>
                <a:rPr lang="ru-RU" sz="3200" b="1" u="sng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34 485,5</a:t>
              </a:r>
              <a:endParaRPr lang="en-US" sz="3200" b="1" u="sng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222030" y="1697944"/>
            <a:ext cx="6152351" cy="3111827"/>
            <a:chOff x="3222030" y="1697944"/>
            <a:chExt cx="6152351" cy="3111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1" name="Группа 60"/>
            <p:cNvGrpSpPr/>
            <p:nvPr/>
          </p:nvGrpSpPr>
          <p:grpSpPr>
            <a:xfrm>
              <a:off x="3654078" y="1697944"/>
              <a:ext cx="5256584" cy="3111827"/>
              <a:chOff x="3654078" y="1697944"/>
              <a:chExt cx="5256584" cy="3111827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7398494" y="1697944"/>
                <a:ext cx="1512168" cy="29464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654078" y="2021858"/>
                <a:ext cx="1512168" cy="27879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3222030" y="3104009"/>
              <a:ext cx="2387630" cy="556153"/>
            </a:xfrm>
            <a:prstGeom prst="rect">
              <a:avLst/>
            </a:prstGeom>
            <a:effectLst/>
          </p:spPr>
          <p:txBody>
            <a:bodyPr wrap="square" lIns="108814" tIns="54407" rIns="108814" bIns="54407">
              <a:spAutoFit/>
            </a:bodyPr>
            <a:lstStyle/>
            <a:p>
              <a:pPr lvl="0" algn="ctr"/>
              <a:r>
                <a:rPr lang="ru-RU" sz="2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22 201,3</a:t>
              </a:r>
              <a:endPara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975184" y="3104009"/>
              <a:ext cx="2399197" cy="556153"/>
            </a:xfrm>
            <a:prstGeom prst="rect">
              <a:avLst/>
            </a:prstGeom>
            <a:effectLst/>
          </p:spPr>
          <p:txBody>
            <a:bodyPr wrap="square" lIns="108814" tIns="54407" rIns="108814" bIns="54407">
              <a:spAutoFit/>
            </a:bodyPr>
            <a:lstStyle/>
            <a:p>
              <a:pPr algn="ctr"/>
              <a:r>
                <a:rPr lang="ru-RU" sz="2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26 342,1</a:t>
              </a:r>
              <a:endPara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402004" y="4644405"/>
            <a:ext cx="5761736" cy="1587539"/>
            <a:chOff x="3402004" y="4644405"/>
            <a:chExt cx="5761736" cy="15875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7" name="Группа 66"/>
            <p:cNvGrpSpPr/>
            <p:nvPr/>
          </p:nvGrpSpPr>
          <p:grpSpPr>
            <a:xfrm>
              <a:off x="3654078" y="4644405"/>
              <a:ext cx="5256584" cy="1587539"/>
              <a:chOff x="3654078" y="4644405"/>
              <a:chExt cx="5256584" cy="1587539"/>
            </a:xfrm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7398494" y="4644405"/>
                <a:ext cx="1512168" cy="15875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3654078" y="4809771"/>
                <a:ext cx="1512168" cy="141154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1" name="Прямоугольник 100"/>
            <p:cNvSpPr/>
            <p:nvPr/>
          </p:nvSpPr>
          <p:spPr>
            <a:xfrm>
              <a:off x="3402004" y="5220469"/>
              <a:ext cx="2018324" cy="55615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08814" tIns="54407" rIns="108814" bIns="54407">
              <a:spAutoFit/>
            </a:bodyPr>
            <a:lstStyle/>
            <a:p>
              <a:pPr algn="ctr"/>
              <a:r>
                <a:rPr lang="ru-RU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ru-RU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784,2</a:t>
              </a:r>
              <a:endPara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145416" y="5220469"/>
              <a:ext cx="2018324" cy="55615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08814" tIns="54407" rIns="108814" bIns="54407">
              <a:spAutoFit/>
            </a:bodyPr>
            <a:lstStyle/>
            <a:p>
              <a:pPr algn="ctr"/>
              <a:r>
                <a:rPr lang="ru-RU" sz="2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8 143,4</a:t>
              </a:r>
              <a:endPara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18" name="Picture 2" descr="C:\Users\AN-dvorovaya\Downloads\sammy-line-man-studying-analytics-on-laptop (1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54" y="4059000"/>
            <a:ext cx="3250794" cy="32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/>
          <p:cNvCxnSpPr/>
          <p:nvPr/>
        </p:nvCxnSpPr>
        <p:spPr>
          <a:xfrm flipV="1">
            <a:off x="5517412" y="1484376"/>
            <a:ext cx="1628004" cy="3011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5517412" y="3276253"/>
            <a:ext cx="1628004" cy="301158"/>
          </a:xfrm>
          <a:prstGeom prst="straightConnector1">
            <a:avLst/>
          </a:prstGeom>
          <a:ln w="38100">
            <a:solidFill>
              <a:schemeClr val="bg1">
                <a:lumMod val="90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517412" y="5302007"/>
            <a:ext cx="1628004" cy="3011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738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2023 года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184089"/>
              </p:ext>
            </p:extLst>
          </p:nvPr>
        </p:nvGraphicFramePr>
        <p:xfrm>
          <a:off x="1997894" y="1593352"/>
          <a:ext cx="8623987" cy="517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8406606" y="1620069"/>
            <a:ext cx="5184576" cy="1158050"/>
            <a:chOff x="8406606" y="1620069"/>
            <a:chExt cx="5184576" cy="1158050"/>
          </a:xfrm>
          <a:solidFill>
            <a:schemeClr val="accent2"/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8406606" y="1620069"/>
              <a:ext cx="3654078" cy="11580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/>
                </a:solidFill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8487346" y="1620069"/>
              <a:ext cx="5103836" cy="1158050"/>
              <a:chOff x="8550622" y="1758163"/>
              <a:chExt cx="5103836" cy="1158050"/>
            </a:xfrm>
            <a:grpFill/>
          </p:grpSpPr>
          <p:sp>
            <p:nvSpPr>
              <p:cNvPr id="43" name="TextBox 42"/>
              <p:cNvSpPr txBox="1"/>
              <p:nvPr/>
            </p:nvSpPr>
            <p:spPr>
              <a:xfrm>
                <a:off x="8550622" y="1758163"/>
                <a:ext cx="1521918" cy="663874"/>
              </a:xfrm>
              <a:prstGeom prst="rect">
                <a:avLst/>
              </a:prstGeom>
              <a:noFill/>
            </p:spPr>
            <p:txBody>
              <a:bodyPr wrap="square" lIns="108814" tIns="54407" rIns="108814" bIns="54407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82,8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1"/>
              <p:cNvSpPr txBox="1"/>
              <p:nvPr/>
            </p:nvSpPr>
            <p:spPr>
              <a:xfrm>
                <a:off x="8550622" y="2291124"/>
                <a:ext cx="5103836" cy="625089"/>
              </a:xfrm>
              <a:prstGeom prst="rect">
                <a:avLst/>
              </a:prstGeom>
              <a:noFill/>
            </p:spPr>
            <p:txBody>
              <a:bodyPr wrap="none" lIns="108814" tIns="54407" rIns="108814" bIns="54407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Налоговые доходы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134418" y="2340149"/>
            <a:ext cx="5103836" cy="1158050"/>
            <a:chOff x="134418" y="2340149"/>
            <a:chExt cx="5103836" cy="1158050"/>
          </a:xfrm>
          <a:solidFill>
            <a:schemeClr val="accent4"/>
          </a:solidFill>
        </p:grpSpPr>
        <p:sp>
          <p:nvSpPr>
            <p:cNvPr id="46" name="Прямоугольник 45"/>
            <p:cNvSpPr/>
            <p:nvPr/>
          </p:nvSpPr>
          <p:spPr>
            <a:xfrm>
              <a:off x="134418" y="2379085"/>
              <a:ext cx="3600400" cy="111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accent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4418" y="2340149"/>
              <a:ext cx="1521918" cy="663874"/>
            </a:xfrm>
            <a:prstGeom prst="rect">
              <a:avLst/>
            </a:prstGeom>
            <a:noFill/>
          </p:spPr>
          <p:txBody>
            <a:bodyPr wrap="square" lIns="108814" tIns="54407" rIns="108814" bIns="54407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17,2</a:t>
              </a:r>
              <a:r>
                <a:rPr lang="ru-RU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1"/>
            <p:cNvSpPr txBox="1"/>
            <p:nvPr/>
          </p:nvSpPr>
          <p:spPr>
            <a:xfrm>
              <a:off x="134418" y="2873110"/>
              <a:ext cx="5103836" cy="625089"/>
            </a:xfrm>
            <a:prstGeom prst="rect">
              <a:avLst/>
            </a:prstGeom>
            <a:noFill/>
          </p:spPr>
          <p:txBody>
            <a:bodyPr wrap="none" lIns="108814" tIns="54407" rIns="108814" bIns="54407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  <a:endPara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843183"/>
              </p:ext>
            </p:extLst>
          </p:nvPr>
        </p:nvGraphicFramePr>
        <p:xfrm>
          <a:off x="3006006" y="2194682"/>
          <a:ext cx="6614605" cy="39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17774" y="4644405"/>
            <a:ext cx="1503042" cy="1094762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1 401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42090" y="3708301"/>
            <a:ext cx="1503042" cy="1094762"/>
          </a:xfrm>
          <a:prstGeom prst="rect">
            <a:avLst/>
          </a:prstGeom>
          <a:solidFill>
            <a:schemeClr val="accent2"/>
          </a:solidFill>
        </p:spPr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6 742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420816" y="5335802"/>
            <a:ext cx="1718615" cy="316715"/>
            <a:chOff x="2420816" y="5335802"/>
            <a:chExt cx="1718615" cy="316715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2420816" y="5335802"/>
              <a:ext cx="854519" cy="316715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3275335" y="5335802"/>
              <a:ext cx="864096" cy="316715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8694638" y="4543713"/>
            <a:ext cx="1705832" cy="316715"/>
            <a:chOff x="8694638" y="4543713"/>
            <a:chExt cx="1705832" cy="316715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9545951" y="4543713"/>
              <a:ext cx="854519" cy="316715"/>
            </a:xfrm>
            <a:prstGeom prst="line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H="1" flipV="1">
              <a:off x="8694638" y="4543713"/>
              <a:ext cx="864096" cy="316715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5454278" y="3607307"/>
            <a:ext cx="1656184" cy="1094762"/>
          </a:xfrm>
          <a:prstGeom prst="rect">
            <a:avLst/>
          </a:prstGeom>
          <a:noFill/>
        </p:spPr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8 143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4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N-dvorovaya\Downloads\sammy-line-girl-counting-mone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3516" y="4437894"/>
            <a:ext cx="2831529" cy="28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 uiExpand="1">
        <p:bldSub>
          <a:bldChart bld="category"/>
        </p:bldSub>
      </p:bldGraphic>
      <p:bldGraphic spid="49" grpId="0" uiExpand="1">
        <p:bldSub>
          <a:bldChart bld="category"/>
        </p:bldSub>
      </p:bldGraphic>
      <p:bldP spid="50" grpId="0" animBg="1"/>
      <p:bldP spid="51" grpId="0" uiExpand="1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307" name="Овал 306"/>
          <p:cNvSpPr/>
          <p:nvPr/>
        </p:nvSpPr>
        <p:spPr>
          <a:xfrm>
            <a:off x="471000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Овал 307"/>
          <p:cNvSpPr/>
          <p:nvPr/>
        </p:nvSpPr>
        <p:spPr>
          <a:xfrm>
            <a:off x="925840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Овал 308"/>
          <p:cNvSpPr/>
          <p:nvPr/>
        </p:nvSpPr>
        <p:spPr>
          <a:xfrm>
            <a:off x="471000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Овал 309"/>
          <p:cNvSpPr/>
          <p:nvPr/>
        </p:nvSpPr>
        <p:spPr>
          <a:xfrm>
            <a:off x="925840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Овал 310"/>
          <p:cNvSpPr/>
          <p:nvPr/>
        </p:nvSpPr>
        <p:spPr>
          <a:xfrm>
            <a:off x="1380680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Овал 311"/>
          <p:cNvSpPr/>
          <p:nvPr/>
        </p:nvSpPr>
        <p:spPr>
          <a:xfrm>
            <a:off x="1835520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Овал 312"/>
          <p:cNvSpPr/>
          <p:nvPr/>
        </p:nvSpPr>
        <p:spPr>
          <a:xfrm>
            <a:off x="1380680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Овал 313"/>
          <p:cNvSpPr/>
          <p:nvPr/>
        </p:nvSpPr>
        <p:spPr>
          <a:xfrm>
            <a:off x="1835520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Овал 314"/>
          <p:cNvSpPr/>
          <p:nvPr/>
        </p:nvSpPr>
        <p:spPr>
          <a:xfrm>
            <a:off x="471000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Овал 315"/>
          <p:cNvSpPr/>
          <p:nvPr/>
        </p:nvSpPr>
        <p:spPr>
          <a:xfrm>
            <a:off x="925840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471000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925840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380680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835520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1380680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1835520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471000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925840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71000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925840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1380680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1835520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1380680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1835520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471000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925840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471000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925840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1380680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1835520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1380680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1835520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471000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925840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471000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Овал 341"/>
          <p:cNvSpPr/>
          <p:nvPr/>
        </p:nvSpPr>
        <p:spPr>
          <a:xfrm>
            <a:off x="925840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Овал 342"/>
          <p:cNvSpPr/>
          <p:nvPr/>
        </p:nvSpPr>
        <p:spPr>
          <a:xfrm>
            <a:off x="1380680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Овал 343"/>
          <p:cNvSpPr/>
          <p:nvPr/>
        </p:nvSpPr>
        <p:spPr>
          <a:xfrm>
            <a:off x="1835520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Овал 344"/>
          <p:cNvSpPr/>
          <p:nvPr/>
        </p:nvSpPr>
        <p:spPr>
          <a:xfrm>
            <a:off x="1380680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Овал 345"/>
          <p:cNvSpPr/>
          <p:nvPr/>
        </p:nvSpPr>
        <p:spPr>
          <a:xfrm>
            <a:off x="1835520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Овал 346"/>
          <p:cNvSpPr/>
          <p:nvPr/>
        </p:nvSpPr>
        <p:spPr>
          <a:xfrm>
            <a:off x="2297624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Овал 347"/>
          <p:cNvSpPr/>
          <p:nvPr/>
        </p:nvSpPr>
        <p:spPr>
          <a:xfrm>
            <a:off x="2752464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Овал 348"/>
          <p:cNvSpPr/>
          <p:nvPr/>
        </p:nvSpPr>
        <p:spPr>
          <a:xfrm>
            <a:off x="2297624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Овал 349"/>
          <p:cNvSpPr/>
          <p:nvPr/>
        </p:nvSpPr>
        <p:spPr>
          <a:xfrm>
            <a:off x="2752464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Овал 350"/>
          <p:cNvSpPr/>
          <p:nvPr/>
        </p:nvSpPr>
        <p:spPr>
          <a:xfrm>
            <a:off x="3207304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Овал 351"/>
          <p:cNvSpPr/>
          <p:nvPr/>
        </p:nvSpPr>
        <p:spPr>
          <a:xfrm>
            <a:off x="3662144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Овал 352"/>
          <p:cNvSpPr/>
          <p:nvPr/>
        </p:nvSpPr>
        <p:spPr>
          <a:xfrm>
            <a:off x="3207304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Овал 353"/>
          <p:cNvSpPr/>
          <p:nvPr/>
        </p:nvSpPr>
        <p:spPr>
          <a:xfrm>
            <a:off x="3662144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Овал 354"/>
          <p:cNvSpPr/>
          <p:nvPr/>
        </p:nvSpPr>
        <p:spPr>
          <a:xfrm>
            <a:off x="2297624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Овал 355"/>
          <p:cNvSpPr/>
          <p:nvPr/>
        </p:nvSpPr>
        <p:spPr>
          <a:xfrm>
            <a:off x="2752464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Овал 356"/>
          <p:cNvSpPr/>
          <p:nvPr/>
        </p:nvSpPr>
        <p:spPr>
          <a:xfrm>
            <a:off x="2297624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Овал 357"/>
          <p:cNvSpPr/>
          <p:nvPr/>
        </p:nvSpPr>
        <p:spPr>
          <a:xfrm>
            <a:off x="2752464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Овал 358"/>
          <p:cNvSpPr/>
          <p:nvPr/>
        </p:nvSpPr>
        <p:spPr>
          <a:xfrm>
            <a:off x="3207304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Овал 359"/>
          <p:cNvSpPr/>
          <p:nvPr/>
        </p:nvSpPr>
        <p:spPr>
          <a:xfrm>
            <a:off x="3662144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Овал 360"/>
          <p:cNvSpPr/>
          <p:nvPr/>
        </p:nvSpPr>
        <p:spPr>
          <a:xfrm>
            <a:off x="3207304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Овал 361"/>
          <p:cNvSpPr/>
          <p:nvPr/>
        </p:nvSpPr>
        <p:spPr>
          <a:xfrm>
            <a:off x="3662144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Овал 362"/>
          <p:cNvSpPr/>
          <p:nvPr/>
        </p:nvSpPr>
        <p:spPr>
          <a:xfrm>
            <a:off x="2297624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Овал 363"/>
          <p:cNvSpPr/>
          <p:nvPr/>
        </p:nvSpPr>
        <p:spPr>
          <a:xfrm>
            <a:off x="2752464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Овал 364"/>
          <p:cNvSpPr/>
          <p:nvPr/>
        </p:nvSpPr>
        <p:spPr>
          <a:xfrm>
            <a:off x="2297624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Овал 365"/>
          <p:cNvSpPr/>
          <p:nvPr/>
        </p:nvSpPr>
        <p:spPr>
          <a:xfrm>
            <a:off x="2752464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Овал 366"/>
          <p:cNvSpPr/>
          <p:nvPr/>
        </p:nvSpPr>
        <p:spPr>
          <a:xfrm>
            <a:off x="3207304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Овал 367"/>
          <p:cNvSpPr/>
          <p:nvPr/>
        </p:nvSpPr>
        <p:spPr>
          <a:xfrm>
            <a:off x="3662144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Овал 368"/>
          <p:cNvSpPr/>
          <p:nvPr/>
        </p:nvSpPr>
        <p:spPr>
          <a:xfrm>
            <a:off x="3207304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Овал 369"/>
          <p:cNvSpPr/>
          <p:nvPr/>
        </p:nvSpPr>
        <p:spPr>
          <a:xfrm>
            <a:off x="3662144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Овал 370"/>
          <p:cNvSpPr/>
          <p:nvPr/>
        </p:nvSpPr>
        <p:spPr>
          <a:xfrm>
            <a:off x="2297624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2" name="Овал 371"/>
          <p:cNvSpPr/>
          <p:nvPr/>
        </p:nvSpPr>
        <p:spPr>
          <a:xfrm>
            <a:off x="2752464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Овал 372"/>
          <p:cNvSpPr/>
          <p:nvPr/>
        </p:nvSpPr>
        <p:spPr>
          <a:xfrm>
            <a:off x="2297624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4" name="Овал 373"/>
          <p:cNvSpPr/>
          <p:nvPr/>
        </p:nvSpPr>
        <p:spPr>
          <a:xfrm>
            <a:off x="2752464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Овал 374"/>
          <p:cNvSpPr/>
          <p:nvPr/>
        </p:nvSpPr>
        <p:spPr>
          <a:xfrm>
            <a:off x="3207304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6" name="Овал 375"/>
          <p:cNvSpPr/>
          <p:nvPr/>
        </p:nvSpPr>
        <p:spPr>
          <a:xfrm>
            <a:off x="3662144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Овал 376"/>
          <p:cNvSpPr/>
          <p:nvPr/>
        </p:nvSpPr>
        <p:spPr>
          <a:xfrm>
            <a:off x="3207304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" name="Овал 377"/>
          <p:cNvSpPr/>
          <p:nvPr/>
        </p:nvSpPr>
        <p:spPr>
          <a:xfrm>
            <a:off x="3662144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9" name="Овал 378"/>
          <p:cNvSpPr/>
          <p:nvPr/>
        </p:nvSpPr>
        <p:spPr>
          <a:xfrm>
            <a:off x="2297624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0" name="Овал 379"/>
          <p:cNvSpPr/>
          <p:nvPr/>
        </p:nvSpPr>
        <p:spPr>
          <a:xfrm>
            <a:off x="2752464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Овал 380"/>
          <p:cNvSpPr/>
          <p:nvPr/>
        </p:nvSpPr>
        <p:spPr>
          <a:xfrm>
            <a:off x="2297624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2" name="Овал 381"/>
          <p:cNvSpPr/>
          <p:nvPr/>
        </p:nvSpPr>
        <p:spPr>
          <a:xfrm>
            <a:off x="2752464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Овал 382"/>
          <p:cNvSpPr/>
          <p:nvPr/>
        </p:nvSpPr>
        <p:spPr>
          <a:xfrm>
            <a:off x="3207304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Овал 383"/>
          <p:cNvSpPr/>
          <p:nvPr/>
        </p:nvSpPr>
        <p:spPr>
          <a:xfrm>
            <a:off x="3662144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Овал 384"/>
          <p:cNvSpPr/>
          <p:nvPr/>
        </p:nvSpPr>
        <p:spPr>
          <a:xfrm>
            <a:off x="3207304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6" name="Овал 385"/>
          <p:cNvSpPr/>
          <p:nvPr/>
        </p:nvSpPr>
        <p:spPr>
          <a:xfrm>
            <a:off x="3662144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7" name="Овал 386"/>
          <p:cNvSpPr/>
          <p:nvPr/>
        </p:nvSpPr>
        <p:spPr>
          <a:xfrm>
            <a:off x="4116984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Овал 387"/>
          <p:cNvSpPr/>
          <p:nvPr/>
        </p:nvSpPr>
        <p:spPr>
          <a:xfrm>
            <a:off x="4571824" y="167400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" name="Овал 388"/>
          <p:cNvSpPr/>
          <p:nvPr/>
        </p:nvSpPr>
        <p:spPr>
          <a:xfrm>
            <a:off x="4116984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Овал 389"/>
          <p:cNvSpPr/>
          <p:nvPr/>
        </p:nvSpPr>
        <p:spPr>
          <a:xfrm>
            <a:off x="4571824" y="213450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Овал 390"/>
          <p:cNvSpPr/>
          <p:nvPr/>
        </p:nvSpPr>
        <p:spPr>
          <a:xfrm>
            <a:off x="4116984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Овал 391"/>
          <p:cNvSpPr/>
          <p:nvPr/>
        </p:nvSpPr>
        <p:spPr>
          <a:xfrm>
            <a:off x="4571824" y="2604161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Овал 392"/>
          <p:cNvSpPr/>
          <p:nvPr/>
        </p:nvSpPr>
        <p:spPr>
          <a:xfrm>
            <a:off x="4116984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4571824" y="3064663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Овал 394"/>
          <p:cNvSpPr/>
          <p:nvPr/>
        </p:nvSpPr>
        <p:spPr>
          <a:xfrm>
            <a:off x="4116984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Овал 395"/>
          <p:cNvSpPr/>
          <p:nvPr/>
        </p:nvSpPr>
        <p:spPr>
          <a:xfrm>
            <a:off x="4571824" y="3523697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7" name="Овал 396"/>
          <p:cNvSpPr/>
          <p:nvPr/>
        </p:nvSpPr>
        <p:spPr>
          <a:xfrm>
            <a:off x="4116984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8" name="Овал 397"/>
          <p:cNvSpPr/>
          <p:nvPr/>
        </p:nvSpPr>
        <p:spPr>
          <a:xfrm>
            <a:off x="4571824" y="3984199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" name="Овал 398"/>
          <p:cNvSpPr/>
          <p:nvPr/>
        </p:nvSpPr>
        <p:spPr>
          <a:xfrm>
            <a:off x="4116984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Овал 399"/>
          <p:cNvSpPr/>
          <p:nvPr/>
        </p:nvSpPr>
        <p:spPr>
          <a:xfrm>
            <a:off x="4571824" y="4453858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Овал 400"/>
          <p:cNvSpPr/>
          <p:nvPr/>
        </p:nvSpPr>
        <p:spPr>
          <a:xfrm>
            <a:off x="4116984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2" name="Овал 401"/>
          <p:cNvSpPr/>
          <p:nvPr/>
        </p:nvSpPr>
        <p:spPr>
          <a:xfrm>
            <a:off x="4571824" y="4914360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3" name="Овал 402"/>
          <p:cNvSpPr/>
          <p:nvPr/>
        </p:nvSpPr>
        <p:spPr>
          <a:xfrm>
            <a:off x="4116984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4" name="Овал 403"/>
          <p:cNvSpPr/>
          <p:nvPr/>
        </p:nvSpPr>
        <p:spPr>
          <a:xfrm>
            <a:off x="4571824" y="5374862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5" name="Овал 404"/>
          <p:cNvSpPr/>
          <p:nvPr/>
        </p:nvSpPr>
        <p:spPr>
          <a:xfrm>
            <a:off x="4116984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6" name="Овал 405"/>
          <p:cNvSpPr/>
          <p:nvPr/>
        </p:nvSpPr>
        <p:spPr>
          <a:xfrm>
            <a:off x="4571824" y="5835364"/>
            <a:ext cx="432048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7" name="Овал 406"/>
          <p:cNvSpPr/>
          <p:nvPr/>
        </p:nvSpPr>
        <p:spPr>
          <a:xfrm>
            <a:off x="474833" y="167400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Овал 407"/>
          <p:cNvSpPr/>
          <p:nvPr/>
        </p:nvSpPr>
        <p:spPr>
          <a:xfrm>
            <a:off x="929673" y="167400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Овал 408"/>
          <p:cNvSpPr/>
          <p:nvPr/>
        </p:nvSpPr>
        <p:spPr>
          <a:xfrm>
            <a:off x="474833" y="213450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Овал 409"/>
          <p:cNvSpPr/>
          <p:nvPr/>
        </p:nvSpPr>
        <p:spPr>
          <a:xfrm>
            <a:off x="929673" y="213450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Овал 410"/>
          <p:cNvSpPr/>
          <p:nvPr/>
        </p:nvSpPr>
        <p:spPr>
          <a:xfrm>
            <a:off x="1384513" y="167400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Овал 411"/>
          <p:cNvSpPr/>
          <p:nvPr/>
        </p:nvSpPr>
        <p:spPr>
          <a:xfrm>
            <a:off x="1839353" y="167400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" name="Овал 412"/>
          <p:cNvSpPr/>
          <p:nvPr/>
        </p:nvSpPr>
        <p:spPr>
          <a:xfrm>
            <a:off x="1384513" y="213450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Овал 413"/>
          <p:cNvSpPr/>
          <p:nvPr/>
        </p:nvSpPr>
        <p:spPr>
          <a:xfrm>
            <a:off x="1839353" y="213450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Овал 414"/>
          <p:cNvSpPr/>
          <p:nvPr/>
        </p:nvSpPr>
        <p:spPr>
          <a:xfrm>
            <a:off x="474833" y="2604161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Овал 415"/>
          <p:cNvSpPr/>
          <p:nvPr/>
        </p:nvSpPr>
        <p:spPr>
          <a:xfrm>
            <a:off x="929673" y="2604161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" name="Овал 416"/>
          <p:cNvSpPr/>
          <p:nvPr/>
        </p:nvSpPr>
        <p:spPr>
          <a:xfrm>
            <a:off x="474833" y="3064663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8" name="Овал 417"/>
          <p:cNvSpPr/>
          <p:nvPr/>
        </p:nvSpPr>
        <p:spPr>
          <a:xfrm>
            <a:off x="929673" y="3064663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" name="Овал 418"/>
          <p:cNvSpPr/>
          <p:nvPr/>
        </p:nvSpPr>
        <p:spPr>
          <a:xfrm>
            <a:off x="1384513" y="2604161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Овал 419"/>
          <p:cNvSpPr/>
          <p:nvPr/>
        </p:nvSpPr>
        <p:spPr>
          <a:xfrm>
            <a:off x="1839353" y="2604161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Овал 420"/>
          <p:cNvSpPr/>
          <p:nvPr/>
        </p:nvSpPr>
        <p:spPr>
          <a:xfrm>
            <a:off x="1384513" y="3064663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2" name="Овал 421"/>
          <p:cNvSpPr/>
          <p:nvPr/>
        </p:nvSpPr>
        <p:spPr>
          <a:xfrm>
            <a:off x="1839353" y="3064663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Овал 422"/>
          <p:cNvSpPr/>
          <p:nvPr/>
        </p:nvSpPr>
        <p:spPr>
          <a:xfrm>
            <a:off x="474833" y="3523697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Овал 423"/>
          <p:cNvSpPr/>
          <p:nvPr/>
        </p:nvSpPr>
        <p:spPr>
          <a:xfrm>
            <a:off x="929673" y="3523697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Овал 424"/>
          <p:cNvSpPr/>
          <p:nvPr/>
        </p:nvSpPr>
        <p:spPr>
          <a:xfrm>
            <a:off x="474833" y="3984199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Овал 425"/>
          <p:cNvSpPr/>
          <p:nvPr/>
        </p:nvSpPr>
        <p:spPr>
          <a:xfrm>
            <a:off x="929673" y="3984199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Овал 426"/>
          <p:cNvSpPr/>
          <p:nvPr/>
        </p:nvSpPr>
        <p:spPr>
          <a:xfrm>
            <a:off x="1384513" y="3523697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8" name="Овал 427"/>
          <p:cNvSpPr/>
          <p:nvPr/>
        </p:nvSpPr>
        <p:spPr>
          <a:xfrm>
            <a:off x="1839353" y="3523697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Овал 428"/>
          <p:cNvSpPr/>
          <p:nvPr/>
        </p:nvSpPr>
        <p:spPr>
          <a:xfrm>
            <a:off x="1384513" y="3984199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Овал 429"/>
          <p:cNvSpPr/>
          <p:nvPr/>
        </p:nvSpPr>
        <p:spPr>
          <a:xfrm>
            <a:off x="1839353" y="3984199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1" name="Овал 430"/>
          <p:cNvSpPr/>
          <p:nvPr/>
        </p:nvSpPr>
        <p:spPr>
          <a:xfrm>
            <a:off x="474833" y="4453858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" name="Овал 431"/>
          <p:cNvSpPr/>
          <p:nvPr/>
        </p:nvSpPr>
        <p:spPr>
          <a:xfrm>
            <a:off x="929673" y="4453858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" name="Овал 432"/>
          <p:cNvSpPr/>
          <p:nvPr/>
        </p:nvSpPr>
        <p:spPr>
          <a:xfrm>
            <a:off x="474833" y="491436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Овал 433"/>
          <p:cNvSpPr/>
          <p:nvPr/>
        </p:nvSpPr>
        <p:spPr>
          <a:xfrm>
            <a:off x="929673" y="491436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Овал 434"/>
          <p:cNvSpPr/>
          <p:nvPr/>
        </p:nvSpPr>
        <p:spPr>
          <a:xfrm>
            <a:off x="1384513" y="4453858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6" name="Овал 435"/>
          <p:cNvSpPr/>
          <p:nvPr/>
        </p:nvSpPr>
        <p:spPr>
          <a:xfrm>
            <a:off x="1839353" y="4453858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7" name="Овал 436"/>
          <p:cNvSpPr/>
          <p:nvPr/>
        </p:nvSpPr>
        <p:spPr>
          <a:xfrm>
            <a:off x="1384513" y="491436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1839353" y="491436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9" name="Овал 438"/>
          <p:cNvSpPr/>
          <p:nvPr/>
        </p:nvSpPr>
        <p:spPr>
          <a:xfrm>
            <a:off x="474833" y="537486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" name="Овал 439"/>
          <p:cNvSpPr/>
          <p:nvPr/>
        </p:nvSpPr>
        <p:spPr>
          <a:xfrm>
            <a:off x="929673" y="537486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Овал 440"/>
          <p:cNvSpPr/>
          <p:nvPr/>
        </p:nvSpPr>
        <p:spPr>
          <a:xfrm>
            <a:off x="474833" y="5835364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Овал 441"/>
          <p:cNvSpPr/>
          <p:nvPr/>
        </p:nvSpPr>
        <p:spPr>
          <a:xfrm>
            <a:off x="929673" y="5835364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Овал 442"/>
          <p:cNvSpPr/>
          <p:nvPr/>
        </p:nvSpPr>
        <p:spPr>
          <a:xfrm>
            <a:off x="1384513" y="537486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Овал 443"/>
          <p:cNvSpPr/>
          <p:nvPr/>
        </p:nvSpPr>
        <p:spPr>
          <a:xfrm>
            <a:off x="1839353" y="537486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Овал 444"/>
          <p:cNvSpPr/>
          <p:nvPr/>
        </p:nvSpPr>
        <p:spPr>
          <a:xfrm>
            <a:off x="1384513" y="5835364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Овал 445"/>
          <p:cNvSpPr/>
          <p:nvPr/>
        </p:nvSpPr>
        <p:spPr>
          <a:xfrm>
            <a:off x="1839353" y="5835364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Овал 446"/>
          <p:cNvSpPr/>
          <p:nvPr/>
        </p:nvSpPr>
        <p:spPr>
          <a:xfrm>
            <a:off x="2301457" y="167400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Овал 447"/>
          <p:cNvSpPr/>
          <p:nvPr/>
        </p:nvSpPr>
        <p:spPr>
          <a:xfrm>
            <a:off x="2756297" y="167400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Овал 448"/>
          <p:cNvSpPr/>
          <p:nvPr/>
        </p:nvSpPr>
        <p:spPr>
          <a:xfrm>
            <a:off x="2301457" y="213450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Овал 449"/>
          <p:cNvSpPr/>
          <p:nvPr/>
        </p:nvSpPr>
        <p:spPr>
          <a:xfrm>
            <a:off x="2756297" y="213450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Овал 450"/>
          <p:cNvSpPr/>
          <p:nvPr/>
        </p:nvSpPr>
        <p:spPr>
          <a:xfrm>
            <a:off x="2301457" y="2604161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Овал 451"/>
          <p:cNvSpPr/>
          <p:nvPr/>
        </p:nvSpPr>
        <p:spPr>
          <a:xfrm>
            <a:off x="2756297" y="2604161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Овал 452"/>
          <p:cNvSpPr/>
          <p:nvPr/>
        </p:nvSpPr>
        <p:spPr>
          <a:xfrm>
            <a:off x="2301457" y="3064663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4" name="Овал 453"/>
          <p:cNvSpPr/>
          <p:nvPr/>
        </p:nvSpPr>
        <p:spPr>
          <a:xfrm>
            <a:off x="2756297" y="3064663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Овал 454"/>
          <p:cNvSpPr/>
          <p:nvPr/>
        </p:nvSpPr>
        <p:spPr>
          <a:xfrm>
            <a:off x="2301457" y="3523697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Овал 455"/>
          <p:cNvSpPr/>
          <p:nvPr/>
        </p:nvSpPr>
        <p:spPr>
          <a:xfrm>
            <a:off x="2756297" y="3523697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7" name="Овал 456"/>
          <p:cNvSpPr/>
          <p:nvPr/>
        </p:nvSpPr>
        <p:spPr>
          <a:xfrm>
            <a:off x="2301457" y="3984199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Овал 457"/>
          <p:cNvSpPr/>
          <p:nvPr/>
        </p:nvSpPr>
        <p:spPr>
          <a:xfrm>
            <a:off x="2756297" y="3984199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Овал 458"/>
          <p:cNvSpPr/>
          <p:nvPr/>
        </p:nvSpPr>
        <p:spPr>
          <a:xfrm>
            <a:off x="2301457" y="4453858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Овал 459"/>
          <p:cNvSpPr/>
          <p:nvPr/>
        </p:nvSpPr>
        <p:spPr>
          <a:xfrm>
            <a:off x="2756297" y="4453858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Овал 460"/>
          <p:cNvSpPr/>
          <p:nvPr/>
        </p:nvSpPr>
        <p:spPr>
          <a:xfrm>
            <a:off x="2301457" y="491436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Овал 461"/>
          <p:cNvSpPr/>
          <p:nvPr/>
        </p:nvSpPr>
        <p:spPr>
          <a:xfrm>
            <a:off x="2756297" y="491436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Овал 462"/>
          <p:cNvSpPr/>
          <p:nvPr/>
        </p:nvSpPr>
        <p:spPr>
          <a:xfrm>
            <a:off x="2301457" y="5368843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Овал 463"/>
          <p:cNvSpPr/>
          <p:nvPr/>
        </p:nvSpPr>
        <p:spPr>
          <a:xfrm>
            <a:off x="2756297" y="537486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5" name="Овал 464"/>
          <p:cNvSpPr/>
          <p:nvPr/>
        </p:nvSpPr>
        <p:spPr>
          <a:xfrm>
            <a:off x="2301457" y="5835364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Овал 465"/>
          <p:cNvSpPr/>
          <p:nvPr/>
        </p:nvSpPr>
        <p:spPr>
          <a:xfrm>
            <a:off x="2756297" y="5835364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TextBox 466"/>
          <p:cNvSpPr txBox="1"/>
          <p:nvPr/>
        </p:nvSpPr>
        <p:spPr>
          <a:xfrm>
            <a:off x="5454278" y="1359000"/>
            <a:ext cx="6552728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8" name="Овал 467"/>
          <p:cNvSpPr/>
          <p:nvPr/>
        </p:nvSpPr>
        <p:spPr>
          <a:xfrm>
            <a:off x="3207304" y="1674000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Овал 468"/>
          <p:cNvSpPr/>
          <p:nvPr/>
        </p:nvSpPr>
        <p:spPr>
          <a:xfrm>
            <a:off x="3662144" y="5829345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Овал 469"/>
          <p:cNvSpPr/>
          <p:nvPr/>
        </p:nvSpPr>
        <p:spPr>
          <a:xfrm>
            <a:off x="3207304" y="2134502"/>
            <a:ext cx="432048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Овал 470"/>
          <p:cNvSpPr/>
          <p:nvPr/>
        </p:nvSpPr>
        <p:spPr>
          <a:xfrm>
            <a:off x="3207304" y="260416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Овал 471"/>
          <p:cNvSpPr/>
          <p:nvPr/>
        </p:nvSpPr>
        <p:spPr>
          <a:xfrm>
            <a:off x="3207304" y="3064663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Овал 472"/>
          <p:cNvSpPr/>
          <p:nvPr/>
        </p:nvSpPr>
        <p:spPr>
          <a:xfrm>
            <a:off x="3207304" y="3523697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Овал 473"/>
          <p:cNvSpPr/>
          <p:nvPr/>
        </p:nvSpPr>
        <p:spPr>
          <a:xfrm>
            <a:off x="3207304" y="3984199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Овал 474"/>
          <p:cNvSpPr/>
          <p:nvPr/>
        </p:nvSpPr>
        <p:spPr>
          <a:xfrm>
            <a:off x="3207304" y="4453858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Овал 475"/>
          <p:cNvSpPr/>
          <p:nvPr/>
        </p:nvSpPr>
        <p:spPr>
          <a:xfrm>
            <a:off x="3207304" y="4914360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Овал 476"/>
          <p:cNvSpPr/>
          <p:nvPr/>
        </p:nvSpPr>
        <p:spPr>
          <a:xfrm>
            <a:off x="3207304" y="5374862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Овал 477"/>
          <p:cNvSpPr/>
          <p:nvPr/>
        </p:nvSpPr>
        <p:spPr>
          <a:xfrm>
            <a:off x="3207304" y="5835364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TextBox 478"/>
          <p:cNvSpPr txBox="1"/>
          <p:nvPr/>
        </p:nvSpPr>
        <p:spPr>
          <a:xfrm>
            <a:off x="5454278" y="1791048"/>
            <a:ext cx="6552728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– 11%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0" name="Овал 479"/>
          <p:cNvSpPr/>
          <p:nvPr/>
        </p:nvSpPr>
        <p:spPr>
          <a:xfrm>
            <a:off x="3662359" y="2133315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Овал 480"/>
          <p:cNvSpPr/>
          <p:nvPr/>
        </p:nvSpPr>
        <p:spPr>
          <a:xfrm>
            <a:off x="3662359" y="2602974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Овал 481"/>
          <p:cNvSpPr/>
          <p:nvPr/>
        </p:nvSpPr>
        <p:spPr>
          <a:xfrm>
            <a:off x="3662359" y="3063476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Овал 482"/>
          <p:cNvSpPr/>
          <p:nvPr/>
        </p:nvSpPr>
        <p:spPr>
          <a:xfrm>
            <a:off x="3662359" y="3522510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Овал 483"/>
          <p:cNvSpPr/>
          <p:nvPr/>
        </p:nvSpPr>
        <p:spPr>
          <a:xfrm>
            <a:off x="3662359" y="3983012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Овал 484"/>
          <p:cNvSpPr/>
          <p:nvPr/>
        </p:nvSpPr>
        <p:spPr>
          <a:xfrm>
            <a:off x="3662359" y="4452671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Овал 485"/>
          <p:cNvSpPr/>
          <p:nvPr/>
        </p:nvSpPr>
        <p:spPr>
          <a:xfrm>
            <a:off x="3662359" y="4913173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7" name="Овал 486"/>
          <p:cNvSpPr/>
          <p:nvPr/>
        </p:nvSpPr>
        <p:spPr>
          <a:xfrm>
            <a:off x="3662359" y="5373675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8" name="TextBox 487"/>
          <p:cNvSpPr txBox="1"/>
          <p:nvPr/>
        </p:nvSpPr>
        <p:spPr>
          <a:xfrm>
            <a:off x="5454278" y="2223096"/>
            <a:ext cx="6552728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– 8%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Овал 488"/>
          <p:cNvSpPr/>
          <p:nvPr/>
        </p:nvSpPr>
        <p:spPr>
          <a:xfrm>
            <a:off x="3661785" y="1674000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0" name="Овал 489"/>
          <p:cNvSpPr/>
          <p:nvPr/>
        </p:nvSpPr>
        <p:spPr>
          <a:xfrm>
            <a:off x="4116625" y="1674000"/>
            <a:ext cx="43204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" name="Овал 490"/>
          <p:cNvSpPr/>
          <p:nvPr/>
        </p:nvSpPr>
        <p:spPr>
          <a:xfrm>
            <a:off x="4116625" y="2134502"/>
            <a:ext cx="432048" cy="432048"/>
          </a:xfrm>
          <a:prstGeom prst="ellipse">
            <a:avLst/>
          </a:prstGeom>
          <a:solidFill>
            <a:srgbClr val="21A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Овал 491"/>
          <p:cNvSpPr/>
          <p:nvPr/>
        </p:nvSpPr>
        <p:spPr>
          <a:xfrm>
            <a:off x="4116625" y="2604161"/>
            <a:ext cx="432048" cy="432048"/>
          </a:xfrm>
          <a:prstGeom prst="ellipse">
            <a:avLst/>
          </a:prstGeom>
          <a:solidFill>
            <a:srgbClr val="21A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3" name="Овал 492"/>
          <p:cNvSpPr/>
          <p:nvPr/>
        </p:nvSpPr>
        <p:spPr>
          <a:xfrm>
            <a:off x="4116625" y="3064663"/>
            <a:ext cx="432048" cy="432048"/>
          </a:xfrm>
          <a:prstGeom prst="ellipse">
            <a:avLst/>
          </a:prstGeom>
          <a:solidFill>
            <a:srgbClr val="21A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4" name="Овал 493"/>
          <p:cNvSpPr/>
          <p:nvPr/>
        </p:nvSpPr>
        <p:spPr>
          <a:xfrm>
            <a:off x="4116625" y="3523697"/>
            <a:ext cx="432048" cy="432048"/>
          </a:xfrm>
          <a:prstGeom prst="ellipse">
            <a:avLst/>
          </a:prstGeom>
          <a:solidFill>
            <a:srgbClr val="21A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5" name="Овал 494"/>
          <p:cNvSpPr/>
          <p:nvPr/>
        </p:nvSpPr>
        <p:spPr>
          <a:xfrm>
            <a:off x="4116625" y="3984199"/>
            <a:ext cx="432048" cy="432048"/>
          </a:xfrm>
          <a:prstGeom prst="ellipse">
            <a:avLst/>
          </a:prstGeom>
          <a:solidFill>
            <a:srgbClr val="87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6" name="Овал 495"/>
          <p:cNvSpPr/>
          <p:nvPr/>
        </p:nvSpPr>
        <p:spPr>
          <a:xfrm>
            <a:off x="4116625" y="4453858"/>
            <a:ext cx="432048" cy="432048"/>
          </a:xfrm>
          <a:prstGeom prst="ellipse">
            <a:avLst/>
          </a:prstGeom>
          <a:solidFill>
            <a:srgbClr val="87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TextBox 496"/>
          <p:cNvSpPr txBox="1"/>
          <p:nvPr/>
        </p:nvSpPr>
        <p:spPr>
          <a:xfrm>
            <a:off x="5454278" y="2648365"/>
            <a:ext cx="6552728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– 4%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Овал 497"/>
          <p:cNvSpPr/>
          <p:nvPr/>
        </p:nvSpPr>
        <p:spPr>
          <a:xfrm>
            <a:off x="4116984" y="4914360"/>
            <a:ext cx="432048" cy="432048"/>
          </a:xfrm>
          <a:prstGeom prst="ellipse">
            <a:avLst/>
          </a:prstGeom>
          <a:solidFill>
            <a:srgbClr val="87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Овал 498"/>
          <p:cNvSpPr/>
          <p:nvPr/>
        </p:nvSpPr>
        <p:spPr>
          <a:xfrm>
            <a:off x="4116984" y="5374862"/>
            <a:ext cx="432048" cy="432048"/>
          </a:xfrm>
          <a:prstGeom prst="ellipse">
            <a:avLst/>
          </a:prstGeom>
          <a:solidFill>
            <a:srgbClr val="A0D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Овал 499"/>
          <p:cNvSpPr/>
          <p:nvPr/>
        </p:nvSpPr>
        <p:spPr>
          <a:xfrm>
            <a:off x="4116984" y="5835364"/>
            <a:ext cx="432048" cy="432048"/>
          </a:xfrm>
          <a:prstGeom prst="ellipse">
            <a:avLst/>
          </a:prstGeom>
          <a:solidFill>
            <a:srgbClr val="A0D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" name="TextBox 500"/>
          <p:cNvSpPr txBox="1"/>
          <p:nvPr/>
        </p:nvSpPr>
        <p:spPr>
          <a:xfrm>
            <a:off x="5454278" y="3080413"/>
            <a:ext cx="6552728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– 3%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" name="Овал 501"/>
          <p:cNvSpPr/>
          <p:nvPr/>
        </p:nvSpPr>
        <p:spPr>
          <a:xfrm>
            <a:off x="4571824" y="4914360"/>
            <a:ext cx="432048" cy="43204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Овал 502"/>
          <p:cNvSpPr/>
          <p:nvPr/>
        </p:nvSpPr>
        <p:spPr>
          <a:xfrm>
            <a:off x="4571824" y="5374862"/>
            <a:ext cx="432048" cy="43204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4" name="Овал 503"/>
          <p:cNvSpPr/>
          <p:nvPr/>
        </p:nvSpPr>
        <p:spPr>
          <a:xfrm>
            <a:off x="4571824" y="5835364"/>
            <a:ext cx="432048" cy="432048"/>
          </a:xfrm>
          <a:prstGeom prst="ellipse">
            <a:avLst/>
          </a:prstGeom>
          <a:solidFill>
            <a:srgbClr val="A0D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5" name="TextBox 504"/>
          <p:cNvSpPr txBox="1"/>
          <p:nvPr/>
        </p:nvSpPr>
        <p:spPr>
          <a:xfrm>
            <a:off x="5454316" y="3512461"/>
            <a:ext cx="6552690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 – 3%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6" name="Овал 505"/>
          <p:cNvSpPr/>
          <p:nvPr/>
        </p:nvSpPr>
        <p:spPr>
          <a:xfrm>
            <a:off x="4571824" y="3984199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7" name="Овал 506"/>
          <p:cNvSpPr/>
          <p:nvPr/>
        </p:nvSpPr>
        <p:spPr>
          <a:xfrm>
            <a:off x="4571824" y="4452671"/>
            <a:ext cx="432048" cy="43204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8" name="TextBox 507"/>
          <p:cNvSpPr txBox="1"/>
          <p:nvPr/>
        </p:nvSpPr>
        <p:spPr>
          <a:xfrm>
            <a:off x="5454316" y="3944509"/>
            <a:ext cx="6552690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– 3%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Овал 508"/>
          <p:cNvSpPr/>
          <p:nvPr/>
        </p:nvSpPr>
        <p:spPr>
          <a:xfrm>
            <a:off x="4571998" y="3522510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0" name="TextBox 509"/>
          <p:cNvSpPr txBox="1"/>
          <p:nvPr/>
        </p:nvSpPr>
        <p:spPr>
          <a:xfrm>
            <a:off x="5454316" y="4376557"/>
            <a:ext cx="6552690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активов – 2%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1" name="Овал 510"/>
          <p:cNvSpPr/>
          <p:nvPr/>
        </p:nvSpPr>
        <p:spPr>
          <a:xfrm>
            <a:off x="4571824" y="2604161"/>
            <a:ext cx="432048" cy="432048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" name="Овал 511"/>
          <p:cNvSpPr/>
          <p:nvPr/>
        </p:nvSpPr>
        <p:spPr>
          <a:xfrm>
            <a:off x="4571824" y="3064663"/>
            <a:ext cx="432048" cy="432048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3" name="Овал 512"/>
          <p:cNvSpPr/>
          <p:nvPr/>
        </p:nvSpPr>
        <p:spPr>
          <a:xfrm>
            <a:off x="4571824" y="1674000"/>
            <a:ext cx="432048" cy="4320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Овал 513"/>
          <p:cNvSpPr/>
          <p:nvPr/>
        </p:nvSpPr>
        <p:spPr>
          <a:xfrm>
            <a:off x="4571824" y="2134502"/>
            <a:ext cx="432048" cy="432048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" name="TextBox 514"/>
          <p:cNvSpPr txBox="1"/>
          <p:nvPr/>
        </p:nvSpPr>
        <p:spPr>
          <a:xfrm>
            <a:off x="5454278" y="6072335"/>
            <a:ext cx="6552728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– 1%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Прямоугольник 515"/>
          <p:cNvSpPr/>
          <p:nvPr/>
        </p:nvSpPr>
        <p:spPr>
          <a:xfrm>
            <a:off x="-4505" y="3016117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7" name="Прямоугольник 516"/>
          <p:cNvSpPr/>
          <p:nvPr/>
        </p:nvSpPr>
        <p:spPr>
          <a:xfrm>
            <a:off x="44378" y="3417686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Прямоугольник 517"/>
          <p:cNvSpPr/>
          <p:nvPr/>
        </p:nvSpPr>
        <p:spPr>
          <a:xfrm>
            <a:off x="-1443" y="3774180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" name="Прямоугольник 518"/>
          <p:cNvSpPr/>
          <p:nvPr/>
        </p:nvSpPr>
        <p:spPr>
          <a:xfrm>
            <a:off x="18578" y="4138942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0" name="Прямоугольник 519"/>
          <p:cNvSpPr/>
          <p:nvPr/>
        </p:nvSpPr>
        <p:spPr>
          <a:xfrm>
            <a:off x="9144" y="4484845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1" name="Прямоугольник 520"/>
          <p:cNvSpPr/>
          <p:nvPr/>
        </p:nvSpPr>
        <p:spPr>
          <a:xfrm>
            <a:off x="42813" y="4867453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" name="Прямоугольник 521"/>
          <p:cNvSpPr/>
          <p:nvPr/>
        </p:nvSpPr>
        <p:spPr>
          <a:xfrm>
            <a:off x="44378" y="5285605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Прямоугольник 522"/>
          <p:cNvSpPr/>
          <p:nvPr/>
        </p:nvSpPr>
        <p:spPr>
          <a:xfrm>
            <a:off x="-4504" y="5685237"/>
            <a:ext cx="1982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4" name="TextBox 523"/>
          <p:cNvSpPr txBox="1"/>
          <p:nvPr/>
        </p:nvSpPr>
        <p:spPr>
          <a:xfrm>
            <a:off x="5454316" y="4808605"/>
            <a:ext cx="6552690" cy="830997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размещения нестационарных торговых объектов – 2%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5454278" y="5622194"/>
            <a:ext cx="6552728" cy="461665"/>
          </a:xfrm>
          <a:prstGeom prst="rect">
            <a:avLst/>
          </a:prstGeom>
          <a:solidFill>
            <a:srgbClr val="008080"/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– 1%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873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2023 года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7" name="Группа 526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528" name="Рисунок 52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529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28" name="Прямоугольник 227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500"/>
                            </p:stCondLst>
                            <p:childTnLst>
                              <p:par>
                                <p:cTn id="60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0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1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1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2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2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2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3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3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3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0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4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4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4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5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5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59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6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6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6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6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7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74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5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7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8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8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9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9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99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0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04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0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1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1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1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2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24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5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2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0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3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3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3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4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4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4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5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5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5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6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6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6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7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7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7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8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8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8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8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9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9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0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0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0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1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1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2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2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7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2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2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0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3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3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4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4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5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5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5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5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5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6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6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6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6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7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7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7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79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8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8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8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8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0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93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9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9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9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0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0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0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1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1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7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18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19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0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2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23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24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5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2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29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0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33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34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7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38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39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0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2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43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44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4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49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0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2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53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54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5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5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59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63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6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6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6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7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74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7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79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8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84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5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8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89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0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93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94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5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7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98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99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0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2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0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04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5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7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08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09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0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2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1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1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7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18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19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2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23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24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5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2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29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0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3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34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5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38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39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0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2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43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44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5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7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48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49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0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5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54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5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59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0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63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6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6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6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7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7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7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7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8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8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8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8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9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9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9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9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10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0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9" dur="1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0" dur="1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1" dur="1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4" dur="1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8" dur="1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1200"/>
                            </p:stCondLst>
                            <p:childTnLst>
                              <p:par>
                                <p:cTn id="1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2" dur="1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1300"/>
                            </p:stCondLst>
                            <p:childTnLst>
                              <p:par>
                                <p:cTn id="1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6" dur="1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1400"/>
                            </p:stCondLst>
                            <p:childTnLst>
                              <p:par>
                                <p:cTn id="1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0" dur="1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4" dur="1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1600"/>
                            </p:stCondLst>
                            <p:childTnLst>
                              <p:par>
                                <p:cTn id="1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8" dur="1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1700"/>
                            </p:stCondLst>
                            <p:childTnLst>
                              <p:par>
                                <p:cTn id="1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2" dur="1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1800"/>
                            </p:stCondLst>
                            <p:childTnLst>
                              <p:par>
                                <p:cTn id="1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6" dur="1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1900"/>
                            </p:stCondLst>
                            <p:childTnLst>
                              <p:par>
                                <p:cTn id="1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0" dur="1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4" dur="1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5" fill="hold">
                            <p:stCondLst>
                              <p:cond delay="2100"/>
                            </p:stCondLst>
                            <p:childTnLst>
                              <p:par>
                                <p:cTn id="1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8" dur="1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2200"/>
                            </p:stCondLst>
                            <p:childTnLst>
                              <p:par>
                                <p:cTn id="1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2" dur="1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2300"/>
                            </p:stCondLst>
                            <p:childTnLst>
                              <p:par>
                                <p:cTn id="1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6" dur="1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2400"/>
                            </p:stCondLst>
                            <p:childTnLst>
                              <p:par>
                                <p:cTn id="1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0" dur="1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4" dur="1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2600"/>
                            </p:stCondLst>
                            <p:childTnLst>
                              <p:par>
                                <p:cTn id="1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8" dur="1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2" dur="1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>
                            <p:stCondLst>
                              <p:cond delay="2800"/>
                            </p:stCondLst>
                            <p:childTnLst>
                              <p:par>
                                <p:cTn id="1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6" dur="1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7" fill="hold">
                            <p:stCondLst>
                              <p:cond delay="2900"/>
                            </p:stCondLst>
                            <p:childTnLst>
                              <p:par>
                                <p:cTn id="1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0" dur="1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4" dur="1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>
                            <p:stCondLst>
                              <p:cond delay="3100"/>
                            </p:stCondLst>
                            <p:childTnLst>
                              <p:par>
                                <p:cTn id="1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8" dur="1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3200"/>
                            </p:stCondLst>
                            <p:childTnLst>
                              <p:par>
                                <p:cTn id="1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2" dur="1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2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6" dur="1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>
                            <p:stCondLst>
                              <p:cond delay="3400"/>
                            </p:stCondLst>
                            <p:childTnLst>
                              <p:par>
                                <p:cTn id="12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0" dur="1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4" dur="1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8" dur="1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3700"/>
                            </p:stCondLst>
                            <p:childTnLst>
                              <p:par>
                                <p:cTn id="12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2" dur="1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3800"/>
                            </p:stCondLst>
                            <p:childTnLst>
                              <p:par>
                                <p:cTn id="12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6" dur="1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7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0" dur="1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4" dur="1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5" fill="hold">
                            <p:stCondLst>
                              <p:cond delay="4100"/>
                            </p:stCondLst>
                            <p:childTnLst>
                              <p:par>
                                <p:cTn id="12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8" dur="1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4200"/>
                            </p:stCondLst>
                            <p:childTnLst>
                              <p:par>
                                <p:cTn id="12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2" dur="1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3" fill="hold">
                            <p:stCondLst>
                              <p:cond delay="4300"/>
                            </p:stCondLst>
                            <p:childTnLst>
                              <p:par>
                                <p:cTn id="1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6" dur="1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4400"/>
                            </p:stCondLst>
                            <p:childTnLst>
                              <p:par>
                                <p:cTn id="1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0" dur="1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4" dur="1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4600"/>
                            </p:stCondLst>
                            <p:childTnLst>
                              <p:par>
                                <p:cTn id="12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8" dur="1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4700"/>
                            </p:stCondLst>
                            <p:childTnLst>
                              <p:par>
                                <p:cTn id="1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2" dur="1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3" fill="hold">
                            <p:stCondLst>
                              <p:cond delay="4800"/>
                            </p:stCondLst>
                            <p:childTnLst>
                              <p:par>
                                <p:cTn id="12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6" dur="1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4900"/>
                            </p:stCondLst>
                            <p:childTnLst>
                              <p:par>
                                <p:cTn id="12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0" dur="1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4" dur="1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5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8" dur="1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5200"/>
                            </p:stCondLst>
                            <p:childTnLst>
                              <p:par>
                                <p:cTn id="12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2" dur="1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3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6" dur="1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7" fill="hold">
                            <p:stCondLst>
                              <p:cond delay="5400"/>
                            </p:stCondLst>
                            <p:childTnLst>
                              <p:par>
                                <p:cTn id="12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0" dur="1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4"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5" fill="hold">
                            <p:stCondLst>
                              <p:cond delay="5600"/>
                            </p:stCondLst>
                            <p:childTnLst>
                              <p:par>
                                <p:cTn id="12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8" dur="1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9" fill="hold">
                            <p:stCondLst>
                              <p:cond delay="5700"/>
                            </p:stCondLst>
                            <p:childTnLst>
                              <p:par>
                                <p:cTn id="13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2" dur="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3" fill="hold">
                            <p:stCondLst>
                              <p:cond delay="5800"/>
                            </p:stCondLst>
                            <p:childTnLst>
                              <p:par>
                                <p:cTn id="13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6" dur="1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7" fill="hold">
                            <p:stCondLst>
                              <p:cond delay="5900"/>
                            </p:stCondLst>
                            <p:childTnLst>
                              <p:par>
                                <p:cTn id="13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0" dur="1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4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8" dur="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9" fill="hold">
                            <p:stCondLst>
                              <p:cond delay="6200"/>
                            </p:stCondLst>
                            <p:childTnLst>
                              <p:par>
                                <p:cTn id="13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2" dur="1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3" fill="hold">
                            <p:stCondLst>
                              <p:cond delay="6300"/>
                            </p:stCondLst>
                            <p:childTnLst>
                              <p:par>
                                <p:cTn id="1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6"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7" fill="hold">
                            <p:stCondLst>
                              <p:cond delay="6400"/>
                            </p:stCondLst>
                            <p:childTnLst>
                              <p:par>
                                <p:cTn id="1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0" dur="1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4" dur="1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5" fill="hold">
                            <p:stCondLst>
                              <p:cond delay="6600"/>
                            </p:stCondLst>
                            <p:childTnLst>
                              <p:par>
                                <p:cTn id="13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8" dur="1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9" fill="hold">
                            <p:stCondLst>
                              <p:cond delay="6700"/>
                            </p:stCondLst>
                            <p:childTnLst>
                              <p:par>
                                <p:cTn id="13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2" dur="1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3" fill="hold">
                            <p:stCondLst>
                              <p:cond delay="6800"/>
                            </p:stCondLst>
                            <p:childTnLst>
                              <p:par>
                                <p:cTn id="13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6" dur="1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7" fill="hold">
                            <p:stCondLst>
                              <p:cond delay="6900"/>
                            </p:stCondLst>
                            <p:childTnLst>
                              <p:par>
                                <p:cTn id="13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0" dur="1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4" dur="1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5" fill="hold">
                            <p:stCondLst>
                              <p:cond delay="7100"/>
                            </p:stCondLst>
                            <p:childTnLst>
                              <p:par>
                                <p:cTn id="13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8" dur="1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9" fill="hold">
                            <p:stCondLst>
                              <p:cond delay="7200"/>
                            </p:stCondLst>
                            <p:childTnLst>
                              <p:par>
                                <p:cTn id="136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2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3" dur="2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4" dur="2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7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fill="hold">
                            <p:stCondLst>
                              <p:cond delay="9450"/>
                            </p:stCondLst>
                            <p:childTnLst>
                              <p:par>
                                <p:cTn id="13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1" dur="1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2" fill="hold">
                            <p:stCondLst>
                              <p:cond delay="9550"/>
                            </p:stCondLst>
                            <p:childTnLst>
                              <p:par>
                                <p:cTn id="13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5" dur="1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6" fill="hold">
                            <p:stCondLst>
                              <p:cond delay="9650"/>
                            </p:stCondLst>
                            <p:childTnLst>
                              <p:par>
                                <p:cTn id="13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9" dur="1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0" fill="hold">
                            <p:stCondLst>
                              <p:cond delay="9750"/>
                            </p:stCondLst>
                            <p:childTnLst>
                              <p:par>
                                <p:cTn id="13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3" dur="1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4" fill="hold">
                            <p:stCondLst>
                              <p:cond delay="9850"/>
                            </p:stCondLst>
                            <p:childTnLst>
                              <p:par>
                                <p:cTn id="13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7" dur="1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8" fill="hold">
                            <p:stCondLst>
                              <p:cond delay="9950"/>
                            </p:stCondLst>
                            <p:childTnLst>
                              <p:par>
                                <p:cTn id="13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1" dur="1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2" fill="hold">
                            <p:stCondLst>
                              <p:cond delay="10050"/>
                            </p:stCondLst>
                            <p:childTnLst>
                              <p:par>
                                <p:cTn id="13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5" dur="1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6" fill="hold">
                            <p:stCondLst>
                              <p:cond delay="10150"/>
                            </p:stCondLst>
                            <p:childTnLst>
                              <p:par>
                                <p:cTn id="13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9" dur="1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4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3" dur="1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4" fill="hold">
                            <p:stCondLst>
                              <p:cond delay="10350"/>
                            </p:stCondLst>
                            <p:childTnLst>
                              <p:par>
                                <p:cTn id="14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7" dur="1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8" fill="hold">
                            <p:stCondLst>
                              <p:cond delay="10450"/>
                            </p:stCondLst>
                            <p:childTnLst>
                              <p:par>
                                <p:cTn id="140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2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3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6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4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0" dur="1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4" dur="1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>
                            <p:stCondLst>
                              <p:cond delay="12900"/>
                            </p:stCondLst>
                            <p:childTnLst>
                              <p:par>
                                <p:cTn id="14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8" dur="1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2" dur="1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>
                            <p:stCondLst>
                              <p:cond delay="13100"/>
                            </p:stCondLst>
                            <p:childTnLst>
                              <p:par>
                                <p:cTn id="14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6" dur="1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>
                            <p:stCondLst>
                              <p:cond delay="13200"/>
                            </p:stCondLst>
                            <p:childTnLst>
                              <p:par>
                                <p:cTn id="14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0" dur="1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>
                            <p:stCondLst>
                              <p:cond delay="13300"/>
                            </p:stCondLst>
                            <p:childTnLst>
                              <p:par>
                                <p:cTn id="14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4" dur="1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>
                            <p:stCondLst>
                              <p:cond delay="13400"/>
                            </p:stCondLst>
                            <p:childTnLst>
                              <p:par>
                                <p:cTn id="144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8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9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0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3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4" fill="hold">
                            <p:stCondLst>
                              <p:cond delay="15650"/>
                            </p:stCondLst>
                            <p:childTnLst>
                              <p:par>
                                <p:cTn id="14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7" dur="1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14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1" dur="1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2" fill="hold">
                            <p:stCondLst>
                              <p:cond delay="15850"/>
                            </p:stCondLst>
                            <p:childTnLst>
                              <p:par>
                                <p:cTn id="14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5" dur="1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46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9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4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8" dur="1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9" fill="hold">
                            <p:stCondLst>
                              <p:cond delay="18300"/>
                            </p:stCondLst>
                            <p:childTnLst>
                              <p:par>
                                <p:cTn id="14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2" dur="1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3" fill="hold">
                            <p:stCondLst>
                              <p:cond delay="18400"/>
                            </p:stCondLst>
                            <p:childTnLst>
                              <p:par>
                                <p:cTn id="148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2" fill="hold">
                            <p:stCondLst>
                              <p:cond delay="20650"/>
                            </p:stCondLst>
                            <p:childTnLst>
                              <p:par>
                                <p:cTn id="14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5" dur="1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6" fill="hold">
                            <p:stCondLst>
                              <p:cond delay="20750"/>
                            </p:stCondLst>
                            <p:childTnLst>
                              <p:par>
                                <p:cTn id="14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9" dur="1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0" fill="hold">
                            <p:stCondLst>
                              <p:cond delay="20850"/>
                            </p:stCondLst>
                            <p:childTnLst>
                              <p:par>
                                <p:cTn id="150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3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8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>
                            <p:stCondLst>
                              <p:cond delay="23100"/>
                            </p:stCondLst>
                            <p:childTnLst>
                              <p:par>
                                <p:cTn id="15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2" dur="1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>
                            <p:stCondLst>
                              <p:cond delay="23200"/>
                            </p:stCondLst>
                            <p:childTnLst>
                              <p:par>
                                <p:cTn id="15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6" dur="1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>
                            <p:stCondLst>
                              <p:cond delay="23300"/>
                            </p:stCondLst>
                            <p:childTnLst>
                              <p:par>
                                <p:cTn id="15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5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6" fill="hold">
                            <p:stCondLst>
                              <p:cond delay="25550"/>
                            </p:stCondLst>
                            <p:childTnLst>
                              <p:par>
                                <p:cTn id="15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9" dur="1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0" fill="hold">
                            <p:stCondLst>
                              <p:cond delay="25650"/>
                            </p:stCondLst>
                            <p:childTnLst>
                              <p:par>
                                <p:cTn id="153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3" dur="2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4" dur="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5" dur="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8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9" fill="hold">
                            <p:stCondLst>
                              <p:cond delay="27900"/>
                            </p:stCondLst>
                            <p:childTnLst>
                              <p:par>
                                <p:cTn id="15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2" dur="1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4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6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7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1" dur="1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2" fill="hold">
                            <p:stCondLst>
                              <p:cond delay="30250"/>
                            </p:stCondLst>
                            <p:childTnLst>
                              <p:par>
                                <p:cTn id="155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5" dur="2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7" dur="2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0" dur="1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1" grpId="0" animBg="1"/>
      <p:bldP spid="381" grpId="1" animBg="1"/>
      <p:bldP spid="382" grpId="0" animBg="1"/>
      <p:bldP spid="382" grpId="1" animBg="1"/>
      <p:bldP spid="383" grpId="0" animBg="1"/>
      <p:bldP spid="383" grpId="1" animBg="1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  <p:bldP spid="389" grpId="0" animBg="1"/>
      <p:bldP spid="389" grpId="1" animBg="1"/>
      <p:bldP spid="390" grpId="0" animBg="1"/>
      <p:bldP spid="390" grpId="1" animBg="1"/>
      <p:bldP spid="391" grpId="0" animBg="1"/>
      <p:bldP spid="391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5" grpId="0" animBg="1"/>
      <p:bldP spid="395" grpId="1" animBg="1"/>
      <p:bldP spid="396" grpId="0" animBg="1"/>
      <p:bldP spid="396" grpId="1" animBg="1"/>
      <p:bldP spid="397" grpId="0" animBg="1"/>
      <p:bldP spid="397" grpId="1" animBg="1"/>
      <p:bldP spid="398" grpId="0" animBg="1"/>
      <p:bldP spid="398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2" grpId="0" animBg="1"/>
      <p:bldP spid="402" grpId="1" animBg="1"/>
      <p:bldP spid="403" grpId="0" animBg="1"/>
      <p:bldP spid="403" grpId="1" animBg="1"/>
      <p:bldP spid="404" grpId="0" animBg="1"/>
      <p:bldP spid="404" grpId="1" animBg="1"/>
      <p:bldP spid="405" grpId="0" animBg="1"/>
      <p:bldP spid="405" grpId="1" animBg="1"/>
      <p:bldP spid="406" grpId="0" animBg="1"/>
      <p:bldP spid="406" grpId="1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24" grpId="0" animBg="1"/>
      <p:bldP spid="5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89808" y="159275"/>
            <a:ext cx="4070591" cy="66340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7" rIns="96012" bIns="48007" rtlCol="0" anchor="ctr"/>
          <a:lstStyle/>
          <a:p>
            <a:pPr algn="ctr"/>
            <a:endParaRPr lang="ru-RU" sz="1351"/>
          </a:p>
        </p:txBody>
      </p:sp>
      <p:sp>
        <p:nvSpPr>
          <p:cNvPr id="88" name="TextBox 87"/>
          <p:cNvSpPr txBox="1"/>
          <p:nvPr/>
        </p:nvSpPr>
        <p:spPr>
          <a:xfrm>
            <a:off x="9850388" y="3833911"/>
            <a:ext cx="8196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509,7</a:t>
            </a:r>
            <a:endParaRPr lang="ru-RU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982741" y="5243366"/>
            <a:ext cx="55492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80096"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endParaRPr lang="ru-RU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808152" y="2369069"/>
            <a:ext cx="904099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55,9</a:t>
            </a:r>
            <a:endParaRPr lang="ru-RU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-204455" y="687030"/>
            <a:ext cx="1024781" cy="941970"/>
            <a:chOff x="-218255" y="579327"/>
            <a:chExt cx="1024781" cy="941970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255" y="579327"/>
              <a:ext cx="1024781" cy="941970"/>
            </a:xfrm>
            <a:prstGeom prst="rect">
              <a:avLst/>
            </a:prstGeom>
          </p:spPr>
        </p:pic>
        <p:sp>
          <p:nvSpPr>
            <p:cNvPr id="121" name="Text Box 11"/>
            <p:cNvSpPr txBox="1">
              <a:spLocks noChangeArrowheads="1"/>
            </p:cNvSpPr>
            <p:nvPr/>
          </p:nvSpPr>
          <p:spPr bwMode="gray">
            <a:xfrm rot="19602255">
              <a:off x="126506" y="839009"/>
              <a:ext cx="27628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r>
                <a:rPr lang="ru-RU" sz="15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247970" y="144000"/>
            <a:ext cx="4093030" cy="650949"/>
          </a:xfrm>
          <a:prstGeom prst="rect">
            <a:avLst/>
          </a:prstGeom>
        </p:spPr>
        <p:txBody>
          <a:bodyPr wrap="square" lIns="96012" tIns="48007" rIns="96012" bIns="48007">
            <a:spAutoFit/>
          </a:bodyPr>
          <a:lstStyle/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Волгограда </a:t>
            </a:r>
          </a:p>
          <a:p>
            <a:pPr lvl="0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3" name="Группа 182"/>
          <p:cNvGrpSpPr/>
          <p:nvPr/>
        </p:nvGrpSpPr>
        <p:grpSpPr>
          <a:xfrm>
            <a:off x="3129480" y="855231"/>
            <a:ext cx="8133232" cy="5706231"/>
            <a:chOff x="2154093" y="1377093"/>
            <a:chExt cx="5901466" cy="5164574"/>
          </a:xfrm>
        </p:grpSpPr>
        <p:sp>
          <p:nvSpPr>
            <p:cNvPr id="184" name="TextBox 183"/>
            <p:cNvSpPr txBox="1"/>
            <p:nvPr/>
          </p:nvSpPr>
          <p:spPr>
            <a:xfrm>
              <a:off x="2535707" y="6142376"/>
              <a:ext cx="979101" cy="38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035076" y="6151679"/>
              <a:ext cx="979101" cy="38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556000" y="6151681"/>
              <a:ext cx="979101" cy="38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076458" y="6151680"/>
              <a:ext cx="979101" cy="38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80096">
                <a:spcBef>
                  <a:spcPct val="20000"/>
                </a:spcBef>
                <a:defRPr/>
              </a:pPr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8" name="Picture 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8D835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154093" y="1377093"/>
              <a:ext cx="5889611" cy="4686767"/>
            </a:xfrm>
            <a:prstGeom prst="rect">
              <a:avLst/>
            </a:prstGeom>
          </p:spPr>
        </p:pic>
      </p:grpSp>
      <p:sp>
        <p:nvSpPr>
          <p:cNvPr id="189" name="Rectangle 55"/>
          <p:cNvSpPr/>
          <p:nvPr/>
        </p:nvSpPr>
        <p:spPr>
          <a:xfrm>
            <a:off x="9492257" y="1782116"/>
            <a:ext cx="14104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5 879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Rectangle 55"/>
          <p:cNvSpPr/>
          <p:nvPr/>
        </p:nvSpPr>
        <p:spPr>
          <a:xfrm>
            <a:off x="7260009" y="2575365"/>
            <a:ext cx="14104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5 468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Rectangle 55"/>
          <p:cNvSpPr/>
          <p:nvPr/>
        </p:nvSpPr>
        <p:spPr>
          <a:xfrm>
            <a:off x="5171777" y="3150268"/>
            <a:ext cx="14104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5 053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Rectangle 55"/>
          <p:cNvSpPr/>
          <p:nvPr/>
        </p:nvSpPr>
        <p:spPr>
          <a:xfrm>
            <a:off x="3126360" y="3545511"/>
            <a:ext cx="14104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4 674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3661991" y="4275472"/>
            <a:ext cx="1231521" cy="174750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5718096" y="3813119"/>
            <a:ext cx="1296696" cy="22204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>
            <a:off x="7876814" y="3271832"/>
            <a:ext cx="1231521" cy="27511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9913343" y="2514674"/>
            <a:ext cx="1299075" cy="358135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TextBox 196"/>
          <p:cNvSpPr txBox="1"/>
          <p:nvPr/>
        </p:nvSpPr>
        <p:spPr>
          <a:xfrm>
            <a:off x="3761316" y="4275472"/>
            <a:ext cx="94618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44,8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37412" y="5177526"/>
            <a:ext cx="8691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505,1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000290" y="5598541"/>
            <a:ext cx="5549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0,30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899128" y="5002688"/>
            <a:ext cx="8468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505,8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045070" y="5465558"/>
            <a:ext cx="5549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0,31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755537" y="3870348"/>
            <a:ext cx="113399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48,7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0228767" y="4691076"/>
            <a:ext cx="8196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509,7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0285419" y="5495828"/>
            <a:ext cx="5549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80096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0110830" y="2814539"/>
            <a:ext cx="9040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55,9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985357" y="4836345"/>
            <a:ext cx="9581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507,1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234210" y="5404003"/>
            <a:ext cx="5549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0,30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013488" y="3551036"/>
            <a:ext cx="90190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52,4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4075097" y="4517639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6244312" y="4236921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10532749" y="3167411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8439388" y="3907193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3" name="Прямая соединительная линия 212"/>
          <p:cNvCxnSpPr>
            <a:stCxn id="209" idx="6"/>
            <a:endCxn id="210" idx="2"/>
          </p:cNvCxnSpPr>
          <p:nvPr/>
        </p:nvCxnSpPr>
        <p:spPr>
          <a:xfrm flipV="1">
            <a:off x="4207828" y="4288865"/>
            <a:ext cx="2036484" cy="2807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>
            <a:stCxn id="210" idx="7"/>
            <a:endCxn id="212" idx="2"/>
          </p:cNvCxnSpPr>
          <p:nvPr/>
        </p:nvCxnSpPr>
        <p:spPr>
          <a:xfrm flipV="1">
            <a:off x="6357605" y="3959137"/>
            <a:ext cx="2081783" cy="2929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>
            <a:stCxn id="212" idx="7"/>
            <a:endCxn id="211" idx="2"/>
          </p:cNvCxnSpPr>
          <p:nvPr/>
        </p:nvCxnSpPr>
        <p:spPr>
          <a:xfrm flipV="1">
            <a:off x="8552681" y="3219355"/>
            <a:ext cx="1980068" cy="7030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Овал 215"/>
          <p:cNvSpPr/>
          <p:nvPr/>
        </p:nvSpPr>
        <p:spPr>
          <a:xfrm>
            <a:off x="4168046" y="5433099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6285492" y="5300116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Овал 217"/>
          <p:cNvSpPr/>
          <p:nvPr/>
        </p:nvSpPr>
        <p:spPr>
          <a:xfrm>
            <a:off x="10588027" y="5061400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Овал 218"/>
          <p:cNvSpPr/>
          <p:nvPr/>
        </p:nvSpPr>
        <p:spPr>
          <a:xfrm>
            <a:off x="8439387" y="5175800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0" name="Прямая соединительная линия 219"/>
          <p:cNvCxnSpPr>
            <a:stCxn id="216" idx="6"/>
            <a:endCxn id="217" idx="2"/>
          </p:cNvCxnSpPr>
          <p:nvPr/>
        </p:nvCxnSpPr>
        <p:spPr>
          <a:xfrm flipV="1">
            <a:off x="4300777" y="5352060"/>
            <a:ext cx="1984715" cy="13298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>
            <a:stCxn id="217" idx="6"/>
            <a:endCxn id="219" idx="2"/>
          </p:cNvCxnSpPr>
          <p:nvPr/>
        </p:nvCxnSpPr>
        <p:spPr>
          <a:xfrm flipV="1">
            <a:off x="6418223" y="5227744"/>
            <a:ext cx="2021164" cy="1243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>
            <a:stCxn id="219" idx="6"/>
            <a:endCxn id="218" idx="2"/>
          </p:cNvCxnSpPr>
          <p:nvPr/>
        </p:nvCxnSpPr>
        <p:spPr>
          <a:xfrm flipV="1">
            <a:off x="8572118" y="5113344"/>
            <a:ext cx="2015909" cy="1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Овал 222"/>
          <p:cNvSpPr/>
          <p:nvPr/>
        </p:nvSpPr>
        <p:spPr>
          <a:xfrm>
            <a:off x="4225757" y="5870203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Овал 223"/>
          <p:cNvSpPr/>
          <p:nvPr/>
        </p:nvSpPr>
        <p:spPr>
          <a:xfrm>
            <a:off x="6322531" y="5736085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Овал 224"/>
          <p:cNvSpPr/>
          <p:nvPr/>
        </p:nvSpPr>
        <p:spPr>
          <a:xfrm>
            <a:off x="10568985" y="5845568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Овал 225"/>
          <p:cNvSpPr/>
          <p:nvPr/>
        </p:nvSpPr>
        <p:spPr>
          <a:xfrm>
            <a:off x="8490827" y="5743237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7" name="Прямая соединительная линия 226"/>
          <p:cNvCxnSpPr>
            <a:stCxn id="223" idx="6"/>
            <a:endCxn id="224" idx="2"/>
          </p:cNvCxnSpPr>
          <p:nvPr/>
        </p:nvCxnSpPr>
        <p:spPr>
          <a:xfrm flipV="1">
            <a:off x="4358488" y="5788029"/>
            <a:ext cx="1964043" cy="1341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stCxn id="224" idx="6"/>
            <a:endCxn id="226" idx="2"/>
          </p:cNvCxnSpPr>
          <p:nvPr/>
        </p:nvCxnSpPr>
        <p:spPr>
          <a:xfrm>
            <a:off x="6455262" y="5788029"/>
            <a:ext cx="2035565" cy="71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>
            <a:stCxn id="226" idx="6"/>
            <a:endCxn id="225" idx="2"/>
          </p:cNvCxnSpPr>
          <p:nvPr/>
        </p:nvCxnSpPr>
        <p:spPr>
          <a:xfrm>
            <a:off x="8623558" y="5795181"/>
            <a:ext cx="1945427" cy="1023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54"/>
          <p:cNvSpPr/>
          <p:nvPr/>
        </p:nvSpPr>
        <p:spPr>
          <a:xfrm>
            <a:off x="60788" y="4086373"/>
            <a:ext cx="2816431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ectangle 54"/>
          <p:cNvSpPr/>
          <p:nvPr/>
        </p:nvSpPr>
        <p:spPr>
          <a:xfrm>
            <a:off x="156898" y="4950469"/>
            <a:ext cx="2774184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экономически </a:t>
            </a:r>
          </a:p>
          <a:p>
            <a:pPr algn="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населения, 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чел.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Rectangle 54"/>
          <p:cNvSpPr/>
          <p:nvPr/>
        </p:nvSpPr>
        <p:spPr>
          <a:xfrm>
            <a:off x="-114000" y="5738803"/>
            <a:ext cx="3058108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к предыдущему году</a:t>
            </a:r>
          </a:p>
          <a:p>
            <a:pPr algn="r"/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Овал 232"/>
          <p:cNvSpPr/>
          <p:nvPr/>
        </p:nvSpPr>
        <p:spPr>
          <a:xfrm>
            <a:off x="4095616" y="4968075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Овал 233"/>
          <p:cNvSpPr/>
          <p:nvPr/>
        </p:nvSpPr>
        <p:spPr>
          <a:xfrm>
            <a:off x="6256704" y="4830960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Овал 234"/>
          <p:cNvSpPr/>
          <p:nvPr/>
        </p:nvSpPr>
        <p:spPr>
          <a:xfrm>
            <a:off x="10562244" y="4232590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Овал 235"/>
          <p:cNvSpPr/>
          <p:nvPr/>
        </p:nvSpPr>
        <p:spPr>
          <a:xfrm>
            <a:off x="8398075" y="4621526"/>
            <a:ext cx="132731" cy="103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7" name="Прямая соединительная линия 236"/>
          <p:cNvCxnSpPr>
            <a:stCxn id="233" idx="6"/>
            <a:endCxn id="234" idx="2"/>
          </p:cNvCxnSpPr>
          <p:nvPr/>
        </p:nvCxnSpPr>
        <p:spPr>
          <a:xfrm flipV="1">
            <a:off x="4228347" y="4882904"/>
            <a:ext cx="2028357" cy="1371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>
            <a:stCxn id="234" idx="6"/>
            <a:endCxn id="236" idx="2"/>
          </p:cNvCxnSpPr>
          <p:nvPr/>
        </p:nvCxnSpPr>
        <p:spPr>
          <a:xfrm flipV="1">
            <a:off x="6389435" y="4673470"/>
            <a:ext cx="2008640" cy="209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>
            <a:stCxn id="236" idx="6"/>
            <a:endCxn id="235" idx="2"/>
          </p:cNvCxnSpPr>
          <p:nvPr/>
        </p:nvCxnSpPr>
        <p:spPr>
          <a:xfrm flipV="1">
            <a:off x="8530806" y="4284534"/>
            <a:ext cx="2031438" cy="3889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3761316" y="4673470"/>
            <a:ext cx="94618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111,0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49435" y="4471093"/>
            <a:ext cx="94618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109,1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03819" y="4318774"/>
            <a:ext cx="94618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108,3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0068740" y="3864688"/>
            <a:ext cx="94618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107,6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Rectangle 54"/>
          <p:cNvSpPr/>
          <p:nvPr/>
        </p:nvSpPr>
        <p:spPr>
          <a:xfrm>
            <a:off x="966119" y="4673237"/>
            <a:ext cx="201622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ФОТ,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Text Box 15"/>
          <p:cNvSpPr txBox="1">
            <a:spLocks noChangeArrowheads="1"/>
          </p:cNvSpPr>
          <p:nvPr/>
        </p:nvSpPr>
        <p:spPr bwMode="gray">
          <a:xfrm>
            <a:off x="651000" y="864000"/>
            <a:ext cx="8730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9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29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 flipH="1">
            <a:off x="10732483" y="4167215"/>
            <a:ext cx="1663517" cy="3086785"/>
            <a:chOff x="4470603" y="502015"/>
            <a:chExt cx="3250794" cy="5853969"/>
          </a:xfrm>
        </p:grpSpPr>
        <p:pic>
          <p:nvPicPr>
            <p:cNvPr id="3078" name="Picture 6" descr="C:\Users\AN-dvorovaya\Downloads\sammy-line-pointer-for-presentati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472" y="664977"/>
              <a:ext cx="99806" cy="78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AN-dvorovaya\Downloads\sammy-line-thumbs-up-ma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603" y="502015"/>
              <a:ext cx="3250794" cy="585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98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189" grpId="0"/>
      <p:bldP spid="190" grpId="0"/>
      <p:bldP spid="191" grpId="0"/>
      <p:bldP spid="192" grpId="0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 animBg="1"/>
      <p:bldP spid="210" grpId="0" animBg="1"/>
      <p:bldP spid="211" grpId="0" animBg="1"/>
      <p:bldP spid="212" grpId="0" animBg="1"/>
      <p:bldP spid="216" grpId="0" animBg="1"/>
      <p:bldP spid="217" grpId="0" animBg="1"/>
      <p:bldP spid="218" grpId="0" animBg="1"/>
      <p:bldP spid="219" grpId="0" animBg="1"/>
      <p:bldP spid="223" grpId="0" animBg="1"/>
      <p:bldP spid="224" grpId="0" animBg="1"/>
      <p:bldP spid="225" grpId="0" animBg="1"/>
      <p:bldP spid="226" grpId="0" animBg="1"/>
      <p:bldP spid="230" grpId="0"/>
      <p:bldP spid="231" grpId="0"/>
      <p:bldP spid="232" grpId="0"/>
      <p:bldP spid="233" grpId="0" animBg="1"/>
      <p:bldP spid="234" grpId="0" animBg="1"/>
      <p:bldP spid="235" grpId="0" animBg="1"/>
      <p:bldP spid="236" grpId="0" animBg="1"/>
      <p:bldP spid="240" grpId="0"/>
      <p:bldP spid="241" grpId="0"/>
      <p:bldP spid="242" grpId="0"/>
      <p:bldP spid="243" grpId="0"/>
      <p:bldP spid="24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1383</Words>
  <Application>Microsoft Office PowerPoint</Application>
  <PresentationFormat>Широкоэкранный</PresentationFormat>
  <Paragraphs>403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맑은 고딕</vt:lpstr>
      <vt:lpstr>微软雅黑</vt:lpstr>
      <vt:lpstr>Aharoni</vt:lpstr>
      <vt:lpstr>Arial</vt:lpstr>
      <vt:lpstr>Calibri</vt:lpstr>
      <vt:lpstr>Calibri Light</vt:lpstr>
      <vt:lpstr>Gill Sans</vt:lpstr>
      <vt:lpstr>Open Sans</vt:lpstr>
      <vt:lpstr>Times New Roman</vt:lpstr>
      <vt:lpstr>Wingdings</vt:lpstr>
      <vt:lpstr>等线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Лавриненко Дмитрий Валерьевич</cp:lastModifiedBy>
  <cp:revision>417</cp:revision>
  <dcterms:created xsi:type="dcterms:W3CDTF">2020-06-20T14:12:20Z</dcterms:created>
  <dcterms:modified xsi:type="dcterms:W3CDTF">2022-11-24T06:49:45Z</dcterms:modified>
</cp:coreProperties>
</file>